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1" r:id="rId5"/>
    <p:sldId id="262" r:id="rId6"/>
    <p:sldId id="264" r:id="rId7"/>
    <p:sldId id="263" r:id="rId8"/>
    <p:sldId id="265" r:id="rId9"/>
    <p:sldId id="266" r:id="rId10"/>
    <p:sldId id="267" r:id="rId11"/>
    <p:sldId id="274" r:id="rId12"/>
    <p:sldId id="268" r:id="rId13"/>
    <p:sldId id="272" r:id="rId14"/>
    <p:sldId id="271" r:id="rId15"/>
    <p:sldId id="269" r:id="rId16"/>
    <p:sldId id="273" r:id="rId17"/>
    <p:sldId id="270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2" autoAdjust="0"/>
    <p:restoredTop sz="94671" autoAdjust="0"/>
  </p:normalViewPr>
  <p:slideViewPr>
    <p:cSldViewPr>
      <p:cViewPr varScale="1">
        <p:scale>
          <a:sx n="64" d="100"/>
          <a:sy n="64" d="100"/>
        </p:scale>
        <p:origin x="92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3" d="100"/>
        <a:sy n="7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7.wmf"/><Relationship Id="rId4" Type="http://schemas.openxmlformats.org/officeDocument/2006/relationships/oleObject" Target="../embeddings/oleObject3.bin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8.jpeg"/><Relationship Id="rId9" Type="http://schemas.openxmlformats.org/officeDocument/2006/relationships/image" Target="../media/image9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2.wmf"/><Relationship Id="rId2" Type="http://schemas.microsoft.com/office/2007/relationships/media" Target="../media/media1.mp4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7" Type="http://schemas.openxmlformats.org/officeDocument/2006/relationships/image" Target="../media/image5.wmf"/><Relationship Id="rId2" Type="http://schemas.microsoft.com/office/2007/relationships/media" Target="../media/media2.mp4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35562"/>
          </a:xfrm>
        </p:spPr>
        <p:txBody>
          <a:bodyPr>
            <a:normAutofit/>
          </a:bodyPr>
          <a:lstStyle/>
          <a:p>
            <a:endParaRPr lang="en-US" sz="9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7999"/>
          </a:xfrm>
        </p:spPr>
      </p:pic>
      <p:sp>
        <p:nvSpPr>
          <p:cNvPr id="9" name="Rectangle 8"/>
          <p:cNvSpPr/>
          <p:nvPr/>
        </p:nvSpPr>
        <p:spPr>
          <a:xfrm>
            <a:off x="990600" y="1905000"/>
            <a:ext cx="7696200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600" b="1" cap="none" spc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স্বাগতম</a:t>
            </a:r>
            <a:endParaRPr lang="en-US" sz="166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41873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457200" y="274638"/>
                <a:ext cx="8229600" cy="6202362"/>
              </a:xfrm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>
                <a:normAutofit/>
              </a:bodyPr>
              <a:lstStyle/>
              <a:p>
                <a:r>
                  <a:rPr lang="en-US" sz="3200" dirty="0" smtClean="0"/>
                  <a:t/>
                </a:r>
                <a:br>
                  <a:rPr lang="en-US" sz="3200" dirty="0" smtClean="0"/>
                </a:br>
                <a:r>
                  <a:rPr lang="en-US" sz="3200" dirty="0"/>
                  <a:t/>
                </a:r>
                <a:br>
                  <a:rPr lang="en-US" sz="3200" dirty="0"/>
                </a:br>
                <a:r>
                  <a:rPr lang="en-US" sz="3200" dirty="0" smtClean="0"/>
                  <a:t/>
                </a:r>
                <a:br>
                  <a:rPr lang="en-US" sz="3200" dirty="0" smtClean="0"/>
                </a:br>
                <a:r>
                  <a:rPr lang="en-US" sz="3200" dirty="0"/>
                  <a:t/>
                </a:r>
                <a:br>
                  <a:rPr lang="en-US" sz="3200" dirty="0"/>
                </a:br>
                <a:r>
                  <a:rPr lang="en-US" sz="3200" dirty="0" err="1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স্প্রিং</a:t>
                </a:r>
                <a:r>
                  <a:rPr lang="en-US" sz="3200" dirty="0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sz="3200" dirty="0" err="1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নিক্তির</a:t>
                </a:r>
                <a:r>
                  <a:rPr lang="en-US" sz="3200" dirty="0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sz="3200" dirty="0" err="1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স্প্রিং</a:t>
                </a:r>
                <a:r>
                  <a:rPr lang="en-US" sz="3200" dirty="0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sz="3200" dirty="0" err="1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টি</a:t>
                </a:r>
                <a:r>
                  <a:rPr lang="en-US" sz="3200" dirty="0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sz="3200" dirty="0" err="1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প্রসারিত</a:t>
                </a:r>
                <a:r>
                  <a:rPr lang="en-US" sz="3200" dirty="0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sz="3200" dirty="0" err="1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হলো</a:t>
                </a:r>
                <a:r>
                  <a:rPr lang="en-US" sz="3200" dirty="0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sz="3200" dirty="0" err="1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যে</a:t>
                </a:r>
                <a:r>
                  <a:rPr lang="en-US" sz="3200" dirty="0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sz="3200" dirty="0" err="1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বলের</a:t>
                </a:r>
                <a:r>
                  <a:rPr lang="en-US" sz="3200" dirty="0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sz="3200" dirty="0" err="1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কারণে</a:t>
                </a:r>
                <a:r>
                  <a:rPr lang="en-US" sz="3200" dirty="0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sz="3200" dirty="0" err="1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তা</a:t>
                </a:r>
                <a:r>
                  <a:rPr lang="en-US" sz="3200" dirty="0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sz="3200" dirty="0" err="1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হলো</a:t>
                </a:r>
                <a:r>
                  <a:rPr lang="en-US" sz="3200" dirty="0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sz="3200" dirty="0" smtClean="0"/>
                  <a:t>F</a:t>
                </a:r>
                <a14:m>
                  <m:oMath xmlns:m="http://schemas.openxmlformats.org/officeDocument/2006/math">
                    <m:r>
                      <a:rPr lang="en-US" sz="3200" i="1" smtClean="0">
                        <a:latin typeface="Cambria Math"/>
                      </a:rPr>
                      <m:t>=</m:t>
                    </m:r>
                    <m:r>
                      <a:rPr lang="en-US" sz="3200" b="0" i="1" smtClean="0">
                        <a:latin typeface="Cambria Math"/>
                      </a:rPr>
                      <m:t>𝑚𝑔</m:t>
                    </m:r>
                  </m:oMath>
                </a14:m>
                <a:r>
                  <a:rPr lang="en-US" sz="3200" dirty="0" smtClean="0"/>
                  <a:t>।</a:t>
                </a:r>
                <a:br>
                  <a:rPr lang="en-US" sz="3200" dirty="0" smtClean="0"/>
                </a:br>
                <a:r>
                  <a:rPr lang="en-US" sz="3200" dirty="0" err="1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কি</a:t>
                </a:r>
                <a:r>
                  <a:rPr lang="en-US" sz="3200" dirty="0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sz="3200" dirty="0" err="1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পরিমাণ</a:t>
                </a:r>
                <a:r>
                  <a:rPr lang="en-US" sz="3200" dirty="0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sz="3200" dirty="0" err="1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প্রসারণ</a:t>
                </a:r>
                <a:r>
                  <a:rPr lang="en-US" sz="3200" dirty="0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sz="3200" dirty="0" err="1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ঘটবে</a:t>
                </a:r>
                <a:r>
                  <a:rPr lang="en-US" sz="3200" dirty="0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sz="3200" dirty="0" err="1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তা</a:t>
                </a:r>
                <a:r>
                  <a:rPr lang="en-US" sz="3200" dirty="0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sz="3200" dirty="0" err="1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নির্ভর</a:t>
                </a:r>
                <a:r>
                  <a:rPr lang="en-US" sz="3200" dirty="0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sz="3200" dirty="0" err="1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করে</a:t>
                </a:r>
                <a:r>
                  <a:rPr lang="en-US" sz="3200" dirty="0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sz="3200" dirty="0" err="1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স্প্রিং</a:t>
                </a:r>
                <a:r>
                  <a:rPr lang="en-US" sz="3200" dirty="0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sz="3200" dirty="0" err="1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ধ্রুবক</a:t>
                </a:r>
                <a:r>
                  <a:rPr lang="en-US" sz="3200" dirty="0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 k </a:t>
                </a:r>
                <a:r>
                  <a:rPr lang="en-US" sz="3200" dirty="0" err="1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এর</a:t>
                </a:r>
                <a:r>
                  <a:rPr lang="en-US" sz="3200" dirty="0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sz="3200" dirty="0" err="1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উপর</a:t>
                </a:r>
                <a:r>
                  <a:rPr lang="en-US" sz="3200" dirty="0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। </a:t>
                </a:r>
                <a:r>
                  <a:rPr lang="en-US" sz="3200" dirty="0" err="1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যেখানে</a:t>
                </a:r>
                <a:r>
                  <a:rPr lang="en-US" sz="3200" dirty="0" smtClean="0"/>
                  <a:t> k=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/>
                          </a:rPr>
                          <m:t>𝐹</m:t>
                        </m:r>
                      </m:num>
                      <m:den>
                        <m:r>
                          <a:rPr lang="en-US" sz="3200" b="0" i="1" smtClean="0">
                            <a:latin typeface="Cambria Math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sz="3200" dirty="0" smtClean="0"/>
                  <a:t> , x </a:t>
                </a:r>
                <a:r>
                  <a:rPr lang="en-US" sz="3200" dirty="0" err="1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হলো</a:t>
                </a:r>
                <a:r>
                  <a:rPr lang="en-US" sz="3200" dirty="0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sz="3200" dirty="0" err="1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স্প্রিং</a:t>
                </a:r>
                <a:r>
                  <a:rPr lang="en-US" sz="3200" dirty="0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sz="3200" dirty="0" err="1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এর</a:t>
                </a:r>
                <a:r>
                  <a:rPr lang="en-US" sz="3200" dirty="0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sz="3200" dirty="0" err="1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সম্প্রসারন</a:t>
                </a:r>
                <a:r>
                  <a:rPr lang="en-US" sz="3200" dirty="0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।</a:t>
                </a:r>
                <a:br>
                  <a:rPr lang="en-US" sz="3200" dirty="0" smtClean="0">
                    <a:latin typeface="NikoshBAN" panose="02000000000000000000" pitchFamily="2" charset="0"/>
                    <a:cs typeface="NikoshBAN" panose="02000000000000000000" pitchFamily="2" charset="0"/>
                  </a:rPr>
                </a:br>
                <a:r>
                  <a:rPr lang="en-US" sz="2800" dirty="0" err="1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এবং</a:t>
                </a:r>
                <a:r>
                  <a:rPr lang="en-US" sz="2800" dirty="0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sz="2800" dirty="0" err="1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স্প্রিং</a:t>
                </a:r>
                <a:r>
                  <a:rPr lang="en-US" sz="2800" dirty="0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sz="2800" dirty="0" err="1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দ্বারা</a:t>
                </a:r>
                <a:r>
                  <a:rPr lang="en-US" sz="2800" dirty="0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sz="2800" dirty="0" err="1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সম্পাদিত</a:t>
                </a:r>
                <a:r>
                  <a:rPr lang="en-US" sz="2800" dirty="0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sz="2800" dirty="0" err="1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কাজ</a:t>
                </a:r>
                <a:r>
                  <a:rPr lang="en-US" sz="2800" dirty="0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sz="2800" dirty="0" err="1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হবে</a:t>
                </a:r>
                <a:r>
                  <a:rPr lang="en-US" sz="2800" dirty="0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</a:rPr>
                      <m:t>𝑊</m:t>
                    </m:r>
                    <m:r>
                      <a:rPr lang="en-US" sz="28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en-US" sz="2800" b="0" i="1" smtClean="0">
                        <a:latin typeface="Cambria Math"/>
                      </a:rPr>
                      <m:t>𝑘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US" sz="2800" b="0" i="1" smtClean="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sz="2800" b="0" i="0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en-US" sz="2800" b="0" i="1" smtClean="0">
                        <a:latin typeface="Cambria Math"/>
                      </a:rPr>
                      <m:t>𝑚𝑔𝑥</m:t>
                    </m:r>
                    <m:r>
                      <a:rPr lang="en-US" sz="2800" b="0" i="1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sz="3200" dirty="0" smtClean="0"/>
                  <a:t/>
                </a:r>
                <a:br>
                  <a:rPr lang="en-US" sz="3200" dirty="0" smtClean="0"/>
                </a:br>
                <a:r>
                  <a:rPr lang="en-US" sz="3200" dirty="0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এই </a:t>
                </a:r>
                <a:r>
                  <a:rPr lang="en-US" sz="3200" dirty="0" err="1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সম্পাদিত</a:t>
                </a:r>
                <a:r>
                  <a:rPr lang="en-US" sz="3200" dirty="0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sz="3200" dirty="0" err="1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কাজই</a:t>
                </a:r>
                <a:r>
                  <a:rPr lang="en-US" sz="3200" dirty="0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  </a:t>
                </a:r>
                <a:r>
                  <a:rPr lang="en-US" sz="3200" dirty="0" err="1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স্প্রিং</a:t>
                </a:r>
                <a:r>
                  <a:rPr lang="en-US" sz="3200" dirty="0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sz="3200" dirty="0" err="1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এর</a:t>
                </a:r>
                <a:r>
                  <a:rPr lang="en-US" sz="3200" dirty="0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sz="3200" dirty="0" err="1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বিভব</a:t>
                </a:r>
                <a:r>
                  <a:rPr lang="en-US" sz="3200" dirty="0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sz="3200" dirty="0" err="1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শক্তি</a:t>
                </a:r>
                <a:r>
                  <a:rPr lang="en-US" sz="3200" dirty="0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। </a:t>
                </a:r>
                <a:endParaRPr lang="en-US" sz="3200" dirty="0"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57200" y="274638"/>
                <a:ext cx="8229600" cy="6202362"/>
              </a:xfr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457200" y="304801"/>
            <a:ext cx="82296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ভিডিওটিতে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কি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দেখলে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?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889576"/>
            <a:ext cx="8229600" cy="10772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একটি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ভার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ঝুলানোর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পরে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নিক্তির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স্প্রিংটি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প্রসারিত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হলো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ভার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সরানোর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ফলে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পূর্বের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অবস্থায়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ফিরে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গেল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1843684"/>
            <a:ext cx="8229600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কেন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এমন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টি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হলো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?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102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52400" y="76200"/>
                <a:ext cx="8839200" cy="6629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800" dirty="0" smtClean="0"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  <a:p>
                <a:pPr algn="ctr"/>
                <a:r>
                  <a:rPr lang="en-US" sz="4800" dirty="0" err="1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বিভব</a:t>
                </a:r>
                <a:r>
                  <a:rPr lang="en-US" sz="4800" dirty="0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sz="4800" dirty="0" err="1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শক্তির</a:t>
                </a:r>
                <a:r>
                  <a:rPr lang="en-US" sz="4800" dirty="0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sz="4800" dirty="0" err="1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রাশিমালা</a:t>
                </a:r>
                <a:r>
                  <a:rPr lang="en-US" sz="4800" dirty="0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  <a:cs typeface="NikoshBAN" panose="02000000000000000000" pitchFamily="2" charset="0"/>
                        </a:rPr>
                        <m:t>𝑈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cs typeface="NikoshBAN" panose="02000000000000000000" pitchFamily="2" charset="0"/>
                        </a:rPr>
                        <m:t>=</m:t>
                      </m:r>
                      <m:nary>
                        <m:naryPr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cs typeface="NikoshBAN" panose="02000000000000000000" pitchFamily="2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3600" b="0" i="1" smtClean="0">
                              <a:latin typeface="Cambria Math" panose="02040503050406030204" pitchFamily="18" charset="0"/>
                              <a:cs typeface="NikoshBAN" panose="02000000000000000000" pitchFamily="2" charset="0"/>
                            </a:rPr>
                            <m:t>0</m:t>
                          </m:r>
                        </m:sub>
                        <m:sup>
                          <m:r>
                            <a:rPr lang="en-US" sz="3600" b="0" i="1" smtClean="0">
                              <a:latin typeface="Cambria Math" panose="02040503050406030204" pitchFamily="18" charset="0"/>
                              <a:cs typeface="NikoshBAN" panose="02000000000000000000" pitchFamily="2" charset="0"/>
                            </a:rPr>
                            <m:t>𝑥</m:t>
                          </m:r>
                        </m:sup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  <a:cs typeface="NikoshBAN" panose="02000000000000000000" pitchFamily="2" charset="0"/>
                            </a:rPr>
                            <m:t>𝐹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  <a:cs typeface="NikoshBAN" panose="02000000000000000000" pitchFamily="2" charset="0"/>
                            </a:rPr>
                            <m:t>.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  <a:cs typeface="NikoshBAN" panose="02000000000000000000" pitchFamily="2" charset="0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en-US" sz="3600" dirty="0" smtClean="0"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  <a:cs typeface="NikoshBAN" panose="02000000000000000000" pitchFamily="2" charset="0"/>
                        </a:rPr>
                        <m:t>বা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cs typeface="NikoshBAN" panose="02000000000000000000" pitchFamily="2" charset="0"/>
                        </a:rPr>
                        <m:t>,   </m:t>
                      </m:r>
                      <m:r>
                        <a:rPr lang="en-US" sz="3600" i="1">
                          <a:latin typeface="Cambria Math" panose="02040503050406030204" pitchFamily="18" charset="0"/>
                          <a:cs typeface="NikoshBAN" panose="02000000000000000000" pitchFamily="2" charset="0"/>
                        </a:rPr>
                        <m:t>𝑈</m:t>
                      </m:r>
                      <m:r>
                        <a:rPr lang="en-US" sz="3600" i="1">
                          <a:latin typeface="Cambria Math" panose="02040503050406030204" pitchFamily="18" charset="0"/>
                          <a:cs typeface="NikoshBAN" panose="02000000000000000000" pitchFamily="2" charset="0"/>
                        </a:rPr>
                        <m:t>=</m:t>
                      </m:r>
                      <m:nary>
                        <m:naryPr>
                          <m:ctrlPr>
                            <a:rPr lang="en-US" sz="3600" i="1">
                              <a:latin typeface="Cambria Math" panose="02040503050406030204" pitchFamily="18" charset="0"/>
                              <a:cs typeface="NikoshBAN" panose="02000000000000000000" pitchFamily="2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3600" i="1">
                              <a:latin typeface="Cambria Math" panose="02040503050406030204" pitchFamily="18" charset="0"/>
                              <a:cs typeface="NikoshBAN" panose="02000000000000000000" pitchFamily="2" charset="0"/>
                            </a:rPr>
                            <m:t>0</m:t>
                          </m:r>
                        </m:sub>
                        <m:sup>
                          <m:r>
                            <a:rPr lang="en-US" sz="3600" i="1">
                              <a:latin typeface="Cambria Math" panose="02040503050406030204" pitchFamily="18" charset="0"/>
                              <a:cs typeface="NikoshBAN" panose="02000000000000000000" pitchFamily="2" charset="0"/>
                            </a:rPr>
                            <m:t>𝑥</m:t>
                          </m:r>
                        </m:sup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  <a:cs typeface="NikoshBAN" panose="02000000000000000000" pitchFamily="2" charset="0"/>
                            </a:rPr>
                            <m:t>𝑘𝑥</m:t>
                          </m:r>
                          <m:r>
                            <a:rPr lang="en-US" sz="3600" i="1">
                              <a:latin typeface="Cambria Math" panose="02040503050406030204" pitchFamily="18" charset="0"/>
                              <a:cs typeface="NikoshBAN" panose="02000000000000000000" pitchFamily="2" charset="0"/>
                            </a:rPr>
                            <m:t>.</m:t>
                          </m:r>
                          <m:r>
                            <a:rPr lang="en-US" sz="3600" i="1">
                              <a:latin typeface="Cambria Math" panose="02040503050406030204" pitchFamily="18" charset="0"/>
                              <a:cs typeface="NikoshBAN" panose="02000000000000000000" pitchFamily="2" charset="0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en-US" sz="5400" dirty="0" smtClean="0"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  <a:p>
                <a:pPr algn="ctr"/>
                <a:r>
                  <a:rPr lang="en-US" sz="3600" dirty="0" err="1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বা</a:t>
                </a:r>
                <a:r>
                  <a:rPr lang="en-US" sz="3600" dirty="0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, </a:t>
                </a:r>
                <a:r>
                  <a:rPr lang="en-US" sz="4400" dirty="0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sz="3600" dirty="0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U</a:t>
                </a:r>
                <a:r>
                  <a:rPr lang="en-US" sz="4400" dirty="0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=</a:t>
                </a:r>
                <a:r>
                  <a:rPr lang="en-US" sz="3600" dirty="0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k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4400" i="1" smtClean="0">
                            <a:latin typeface="Cambria Math" panose="02040503050406030204" pitchFamily="18" charset="0"/>
                            <a:cs typeface="NikoshBAN" panose="02000000000000000000" pitchFamily="2" charset="0"/>
                          </a:rPr>
                        </m:ctrlPr>
                      </m:sSub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4400" i="1" smtClean="0">
                                <a:latin typeface="Cambria Math" panose="02040503050406030204" pitchFamily="18" charset="0"/>
                                <a:cs typeface="NikoshBAN" panose="02000000000000000000" pitchFamily="2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4400" i="1" smtClean="0">
                                    <a:latin typeface="Cambria Math" panose="02040503050406030204" pitchFamily="18" charset="0"/>
                                    <a:cs typeface="NikoshBAN" panose="02000000000000000000" pitchFamily="2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US" sz="4400" i="1" smtClean="0">
                                        <a:latin typeface="Cambria Math" panose="02040503050406030204" pitchFamily="18" charset="0"/>
                                        <a:cs typeface="NikoshBAN" panose="02000000000000000000" pitchFamily="2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4400" b="0" i="1" smtClean="0">
                                        <a:latin typeface="Cambria Math" panose="02040503050406030204" pitchFamily="18" charset="0"/>
                                        <a:cs typeface="NikoshBAN" panose="02000000000000000000" pitchFamily="2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4400" b="0" i="1" smtClean="0">
                                        <a:latin typeface="Cambria Math" panose="02040503050406030204" pitchFamily="18" charset="0"/>
                                        <a:cs typeface="NikoshBAN" panose="02000000000000000000" pitchFamily="2" charset="0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  <a:cs typeface="NikoshBAN" panose="02000000000000000000" pitchFamily="2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b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NikoshBAN" panose="02000000000000000000" pitchFamily="2" charset="0"/>
                          </a:rPr>
                          <m:t>0</m:t>
                        </m:r>
                      </m:sub>
                      <m:sup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NikoshBAN" panose="02000000000000000000" pitchFamily="2" charset="0"/>
                          </a:rPr>
                          <m:t>𝑥</m:t>
                        </m:r>
                      </m:sup>
                    </m:sSubSup>
                  </m:oMath>
                </a14:m>
                <a:endParaRPr lang="en-US" sz="5400" dirty="0" smtClean="0"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  <a:p>
                <a:pPr algn="ctr"/>
                <a:r>
                  <a:rPr lang="en-US" sz="4000" b="0" dirty="0" err="1" smtClean="0">
                    <a:cs typeface="NikoshBAN" panose="02000000000000000000" pitchFamily="2" charset="0"/>
                  </a:rPr>
                  <a:t>সুতরাং</a:t>
                </a:r>
                <a:r>
                  <a:rPr lang="en-US" sz="4000" b="0" dirty="0" smtClean="0">
                    <a:cs typeface="NikoshBAN" panose="02000000000000000000" pitchFamily="2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  <a:cs typeface="NikoshBAN" panose="02000000000000000000" pitchFamily="2" charset="0"/>
                      </a:rPr>
                      <m:t>𝑈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NikoshBAN" panose="02000000000000000000" pitchFamily="2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NikoshBAN" panose="02000000000000000000" pitchFamily="2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NikoshBAN" panose="02000000000000000000" pitchFamily="2" charset="0"/>
                          </a:rPr>
                          <m:t>1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NikoshBAN" panose="02000000000000000000" pitchFamily="2" charset="0"/>
                          </a:rPr>
                          <m:t>2</m:t>
                        </m:r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  <a:cs typeface="NikoshBAN" panose="02000000000000000000" pitchFamily="2" charset="0"/>
                      </a:rPr>
                      <m:t>𝑘</m:t>
                    </m:r>
                    <m:sSup>
                      <m:sSup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NikoshBAN" panose="02000000000000000000" pitchFamily="2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NikoshBAN" panose="02000000000000000000" pitchFamily="2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NikoshBAN" panose="02000000000000000000" pitchFamily="2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5400" dirty="0" smtClean="0"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  <a:p>
                <a:pPr algn="ctr"/>
                <a:endParaRPr lang="en-US" sz="5400" dirty="0" smtClean="0"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  <a:p>
                <a:pPr algn="ctr"/>
                <a:endParaRPr lang="en-US" sz="5400" dirty="0"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76200"/>
                <a:ext cx="8839200" cy="6629400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1699174"/>
              </p:ext>
            </p:extLst>
          </p:nvPr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4" name="Equation" r:id="rId4" imgW="114120" imgH="215640" progId="Equation.3">
                  <p:embed/>
                </p:oleObj>
              </mc:Choice>
              <mc:Fallback>
                <p:oleObj name="Equation" r:id="rId4" imgW="114120" imgH="2156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7434366"/>
              </p:ext>
            </p:extLst>
          </p:nvPr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5" name="Equation" r:id="rId6" imgW="114120" imgH="215640" progId="Equation.3">
                  <p:embed/>
                </p:oleObj>
              </mc:Choice>
              <mc:Fallback>
                <p:oleObj name="Equation" r:id="rId6" imgW="114120" imgH="2156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41629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838201"/>
            <a:ext cx="9144000" cy="276225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স্প্রিং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ধ্রুবকের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মান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জানা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না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থাকলে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কি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একটি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স্প্রিং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এর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বিভব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শক্তি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নির্ণয়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করা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সম্ভব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?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838200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4800" dirty="0" err="1" smtClean="0">
                <a:solidFill>
                  <a:schemeClr val="tx1"/>
                </a:solidFill>
              </a:rPr>
              <a:t>দলীয়</a:t>
            </a:r>
            <a:r>
              <a:rPr lang="en-US" sz="4800" dirty="0" smtClean="0">
                <a:solidFill>
                  <a:schemeClr val="tx1"/>
                </a:solidFill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</a:rPr>
              <a:t>কাজ</a:t>
            </a:r>
            <a:endParaRPr lang="en-US" sz="4800" dirty="0">
              <a:solidFill>
                <a:schemeClr val="tx1"/>
              </a:solidFill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0" y="3657600"/>
            <a:ext cx="9144000" cy="32004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/>
          </a:p>
          <a:p>
            <a:r>
              <a:rPr lang="en-US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এমন</a:t>
            </a:r>
            <a:r>
              <a:rPr lang="en-US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৫ </a:t>
            </a:r>
            <a:r>
              <a:rPr lang="en-US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টি</a:t>
            </a:r>
            <a:r>
              <a:rPr lang="en-US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যন্ত্রের</a:t>
            </a:r>
            <a:r>
              <a:rPr lang="en-US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নাম</a:t>
            </a:r>
            <a:r>
              <a:rPr lang="en-US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বল</a:t>
            </a:r>
            <a:r>
              <a:rPr lang="en-US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যেখানে</a:t>
            </a:r>
            <a:r>
              <a:rPr lang="en-US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স্প্রিং</a:t>
            </a:r>
            <a:r>
              <a:rPr lang="en-US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এর</a:t>
            </a:r>
            <a:r>
              <a:rPr lang="en-US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বিভব</a:t>
            </a:r>
            <a:r>
              <a:rPr lang="en-US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শক্তিকে</a:t>
            </a:r>
            <a:r>
              <a:rPr lang="en-US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কাজে</a:t>
            </a:r>
            <a:r>
              <a:rPr lang="en-US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লাগানো</a:t>
            </a:r>
            <a:r>
              <a:rPr lang="en-US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হয়</a:t>
            </a:r>
            <a:endParaRPr lang="en-US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3461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115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পাঠের</a:t>
            </a:r>
            <a:r>
              <a:rPr lang="en-US" sz="115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15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সারাংশ</a:t>
            </a:r>
            <a:r>
              <a:rPr lang="en-US" sz="11500" dirty="0" smtClean="0"/>
              <a:t/>
            </a:r>
            <a:br>
              <a:rPr lang="en-US" sz="11500" dirty="0" smtClean="0"/>
            </a:br>
            <a:r>
              <a:rPr lang="en-US" sz="5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বিভব</a:t>
            </a:r>
            <a:r>
              <a:rPr lang="en-US" sz="5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5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শক্তি</a:t>
            </a:r>
            <a:r>
              <a:rPr lang="en-US" sz="5400" dirty="0" smtClean="0">
                <a:latin typeface="NikoshBAN" panose="02000000000000000000" pitchFamily="2" charset="0"/>
                <a:cs typeface="NikoshBAN" panose="02000000000000000000" pitchFamily="2" charset="0"/>
              </a:rPr>
              <a:t/>
            </a:r>
            <a:br>
              <a:rPr lang="en-US" sz="5400" dirty="0" smtClean="0">
                <a:latin typeface="NikoshBAN" panose="02000000000000000000" pitchFamily="2" charset="0"/>
                <a:cs typeface="NikoshBAN" panose="02000000000000000000" pitchFamily="2" charset="0"/>
              </a:rPr>
            </a:br>
            <a:r>
              <a:rPr lang="en-US" sz="5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স্প্রিং</a:t>
            </a:r>
            <a:r>
              <a:rPr lang="en-US" sz="5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5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এর</a:t>
            </a:r>
            <a:r>
              <a:rPr lang="en-US" sz="5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5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বিভব</a:t>
            </a:r>
            <a:r>
              <a:rPr lang="en-US" sz="5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5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শক্তির</a:t>
            </a:r>
            <a:r>
              <a:rPr lang="en-US" sz="5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5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রাশিমালা</a:t>
            </a:r>
            <a:endParaRPr lang="en-US" sz="5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285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2" t="11944" r="5625" b="11389"/>
          <a:stretch/>
        </p:blipFill>
        <p:spPr>
          <a:xfrm>
            <a:off x="-13653" y="0"/>
            <a:ext cx="9157652" cy="68580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711772" y="381000"/>
            <a:ext cx="5989554" cy="947181"/>
          </a:xfrm>
          <a:prstGeom prst="roundRect">
            <a:avLst/>
          </a:prstGeom>
          <a:noFill/>
          <a:ln w="76200">
            <a:noFill/>
          </a:ln>
          <a:scene3d>
            <a:camera prst="perspectiveContrastingRightFacing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Inflate">
              <a:avLst/>
            </a:prstTxWarp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bn-BD" sz="16600" b="1" dirty="0">
                <a:ln w="76200">
                  <a:solidFill>
                    <a:srgbClr val="FFFF00"/>
                  </a:solidFill>
                </a:ln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মূল্যায়ন</a:t>
            </a:r>
            <a:endParaRPr lang="en-US" sz="16600" b="1" dirty="0">
              <a:ln w="76200">
                <a:solidFill>
                  <a:srgbClr val="FFFF00"/>
                </a:solidFill>
              </a:ln>
              <a:solidFill>
                <a:srgbClr val="FFFF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18786" y="1805482"/>
                <a:ext cx="8620413" cy="2706767"/>
              </a:xfrm>
              <a:prstGeom prst="rect">
                <a:avLst/>
              </a:prstGeom>
              <a:solidFill>
                <a:srgbClr val="92D050"/>
              </a:solidFill>
              <a:ln w="76200">
                <a:solidFill>
                  <a:srgbClr val="92D050"/>
                </a:solidFill>
                <a:prstDash val="solid"/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txBody>
              <a:bodyPr wrap="square" rtlCol="0">
                <a:spAutoFit/>
              </a:bodyPr>
              <a:lstStyle/>
              <a:p>
                <a:pPr marL="571500" indent="-571500" algn="just">
                  <a:buFont typeface="Wingdings" panose="05000000000000000000" pitchFamily="2" charset="2"/>
                  <a:buChar char="q"/>
                </a:pPr>
                <a:r>
                  <a:rPr lang="en-US" sz="2400" dirty="0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একটি </a:t>
                </a:r>
                <a:r>
                  <a:rPr lang="en-US" sz="2400" dirty="0" err="1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স্প্রিং</a:t>
                </a:r>
                <a:r>
                  <a:rPr lang="en-US" sz="2400" dirty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sz="2400" dirty="0" err="1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এর</a:t>
                </a:r>
                <a:r>
                  <a:rPr lang="en-US" sz="2400" dirty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sz="2400" dirty="0" err="1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ক্ষেত্রে</a:t>
                </a:r>
                <a:r>
                  <a:rPr lang="en-US" sz="2400" dirty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</a:p>
              <a:p>
                <a:pPr algn="just"/>
                <a:r>
                  <a:rPr lang="en-US" sz="2400" dirty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	i. </a:t>
                </a:r>
                <a:r>
                  <a:rPr lang="en-US" sz="2400" dirty="0" err="1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সম্পাদিত</a:t>
                </a:r>
                <a:r>
                  <a:rPr lang="en-US" sz="2400" dirty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sz="2400" dirty="0" err="1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কাজ</a:t>
                </a:r>
                <a:r>
                  <a:rPr lang="en-US" sz="2400" dirty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sz="2400" dirty="0" err="1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বিভব</a:t>
                </a:r>
                <a:r>
                  <a:rPr lang="en-US" sz="2400" dirty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sz="2400" dirty="0" err="1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শক্তির</a:t>
                </a:r>
                <a:r>
                  <a:rPr lang="en-US" sz="2400" dirty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sz="2400" dirty="0" err="1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সমান</a:t>
                </a:r>
                <a:endParaRPr lang="en-US" sz="2400" dirty="0">
                  <a:solidFill>
                    <a:srgbClr val="7030A0"/>
                  </a:solidFill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  <a:p>
                <a:pPr algn="just"/>
                <a:r>
                  <a:rPr lang="en-US" sz="2400" dirty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	ii. </a:t>
                </a:r>
                <a:r>
                  <a:rPr lang="en-US" sz="2400" dirty="0" err="1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বিভব</a:t>
                </a:r>
                <a:r>
                  <a:rPr lang="en-US" sz="2400" dirty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sz="2400" dirty="0" err="1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শক্তি</a:t>
                </a:r>
                <a:r>
                  <a:rPr lang="en-US" sz="2400" dirty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sz="2400" dirty="0" err="1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E</a:t>
                </a:r>
                <a:r>
                  <a:rPr lang="en-US" sz="2400" baseline="-25000" dirty="0" err="1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p</a:t>
                </a:r>
                <a:r>
                  <a:rPr lang="en-US" sz="2400" dirty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NikoshBAN" panose="02000000000000000000" pitchFamily="2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/>
                            <a:cs typeface="NikoshBAN" panose="02000000000000000000" pitchFamily="2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/>
                            <a:cs typeface="NikoshBAN" panose="02000000000000000000" pitchFamily="2" charset="0"/>
                          </a:rPr>
                          <m:t>2</m:t>
                        </m:r>
                      </m:den>
                    </m:f>
                    <m:r>
                      <a:rPr lang="en-US" sz="2400" i="1">
                        <a:solidFill>
                          <a:srgbClr val="7030A0"/>
                        </a:solidFill>
                        <a:latin typeface="Cambria Math"/>
                        <a:cs typeface="NikoshBAN" panose="02000000000000000000" pitchFamily="2" charset="0"/>
                      </a:rPr>
                      <m:t>𝑘</m:t>
                    </m:r>
                    <m:sSup>
                      <m:sSupPr>
                        <m:ctrlP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NikoshBAN" panose="02000000000000000000" pitchFamily="2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/>
                            <a:cs typeface="NikoshBAN" panose="02000000000000000000" pitchFamily="2" charset="0"/>
                          </a:rPr>
                          <m:t>𝑥</m:t>
                        </m:r>
                      </m:e>
                      <m:sup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/>
                            <a:cs typeface="NikoshBAN" panose="02000000000000000000" pitchFamily="2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400" dirty="0">
                  <a:solidFill>
                    <a:srgbClr val="7030A0"/>
                  </a:solidFill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  <a:p>
                <a:pPr algn="just"/>
                <a:r>
                  <a:rPr lang="en-US" sz="2400" dirty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	iii. </a:t>
                </a:r>
                <a:r>
                  <a:rPr lang="en-US" sz="2400" dirty="0" err="1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স্প্রিং</a:t>
                </a:r>
                <a:r>
                  <a:rPr lang="en-US" sz="2400" dirty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sz="2400" dirty="0" err="1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ধ্রুবক</a:t>
                </a:r>
                <a:r>
                  <a:rPr lang="en-US" sz="2400" dirty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sz="2400" dirty="0" err="1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হলো</a:t>
                </a:r>
                <a:r>
                  <a:rPr lang="en-US" sz="2400" dirty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 k=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NikoshBAN" panose="02000000000000000000" pitchFamily="2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/>
                            <a:cs typeface="NikoshBAN" panose="02000000000000000000" pitchFamily="2" charset="0"/>
                          </a:rPr>
                          <m:t>𝑥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/>
                            <a:cs typeface="NikoshBAN" panose="02000000000000000000" pitchFamily="2" charset="0"/>
                          </a:rPr>
                          <m:t>𝐹</m:t>
                        </m:r>
                      </m:den>
                    </m:f>
                  </m:oMath>
                </a14:m>
                <a:endParaRPr lang="en-US" sz="2800" dirty="0" smtClean="0">
                  <a:solidFill>
                    <a:srgbClr val="7030A0"/>
                  </a:solidFill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  <a:p>
                <a:pPr algn="just"/>
                <a:r>
                  <a:rPr lang="en-US" sz="2800" dirty="0" err="1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কোনটি</a:t>
                </a:r>
                <a:r>
                  <a:rPr lang="en-US" sz="2800" dirty="0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sz="2800" dirty="0" err="1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সঠিক</a:t>
                </a:r>
                <a:r>
                  <a:rPr lang="en-US" sz="2800" dirty="0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?</a:t>
                </a:r>
                <a:endParaRPr lang="en-US" sz="2800" dirty="0">
                  <a:solidFill>
                    <a:srgbClr val="7030A0"/>
                  </a:solidFill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  <a:p>
                <a:pPr algn="just"/>
                <a:endParaRPr lang="en-US" sz="3200" dirty="0">
                  <a:solidFill>
                    <a:srgbClr val="7030A0"/>
                  </a:solidFill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786" y="1805482"/>
                <a:ext cx="8620413" cy="2706767"/>
              </a:xfrm>
              <a:prstGeom prst="rect">
                <a:avLst/>
              </a:prstGeom>
              <a:blipFill rotWithShape="1">
                <a:blip r:embed="rId5"/>
                <a:stretch>
                  <a:fillRect l="-838"/>
                </a:stretch>
              </a:blipFill>
              <a:ln w="76200">
                <a:solidFill>
                  <a:srgbClr val="92D050"/>
                </a:solidFill>
                <a:prstDash val="soli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931593" y="3891180"/>
            <a:ext cx="842140" cy="584775"/>
          </a:xfrm>
          <a:prstGeom prst="rect">
            <a:avLst/>
          </a:prstGeom>
          <a:solidFill>
            <a:srgbClr val="92D050"/>
          </a:solidFill>
          <a:ln w="76200">
            <a:solidFill>
              <a:srgbClr val="92D050"/>
            </a:solidFill>
            <a:prstDash val="solid"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i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65833" y="3891179"/>
            <a:ext cx="1051236" cy="584775"/>
          </a:xfrm>
          <a:prstGeom prst="rect">
            <a:avLst/>
          </a:prstGeom>
          <a:solidFill>
            <a:srgbClr val="92D050"/>
          </a:solidFill>
          <a:ln w="76200">
            <a:solidFill>
              <a:srgbClr val="92D050"/>
            </a:solidFill>
            <a:prstDash val="solid"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i ও ii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06549" y="3891177"/>
            <a:ext cx="1158571" cy="584775"/>
          </a:xfrm>
          <a:prstGeom prst="rect">
            <a:avLst/>
          </a:prstGeom>
          <a:solidFill>
            <a:srgbClr val="92D050"/>
          </a:solidFill>
          <a:ln w="76200">
            <a:solidFill>
              <a:srgbClr val="92D050"/>
            </a:solidFill>
            <a:prstDash val="solid"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i ও iii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13861" y="3858743"/>
            <a:ext cx="1666145" cy="584775"/>
          </a:xfrm>
          <a:prstGeom prst="rect">
            <a:avLst/>
          </a:prstGeom>
          <a:solidFill>
            <a:srgbClr val="92D050"/>
          </a:solidFill>
          <a:ln w="76200">
            <a:solidFill>
              <a:srgbClr val="92D050"/>
            </a:solidFill>
            <a:prstDash val="solid"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i, ii ও iii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6139094" y="3921535"/>
            <a:ext cx="385565" cy="492011"/>
          </a:xfrm>
          <a:prstGeom prst="ellipse">
            <a:avLst/>
          </a:prstGeom>
          <a:ln w="762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ঘ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218786" y="4596292"/>
                <a:ext cx="8620413" cy="1877437"/>
              </a:xfrm>
              <a:prstGeom prst="rect">
                <a:avLst/>
              </a:prstGeom>
              <a:solidFill>
                <a:srgbClr val="92D050"/>
              </a:solidFill>
              <a:ln w="76200">
                <a:solidFill>
                  <a:srgbClr val="92D050"/>
                </a:solidFill>
                <a:prstDash val="solid"/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txBody>
              <a:bodyPr wrap="square" rtlCol="0">
                <a:spAutoFit/>
              </a:bodyPr>
              <a:lstStyle/>
              <a:p>
                <a:pPr marL="571500" indent="-571500" algn="just">
                  <a:buFont typeface="Wingdings" panose="05000000000000000000" pitchFamily="2" charset="2"/>
                  <a:buChar char="q"/>
                </a:pPr>
                <a:r>
                  <a:rPr lang="en-US" sz="2800" dirty="0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একটি </a:t>
                </a:r>
                <a:r>
                  <a:rPr lang="en-US" sz="2800" dirty="0" err="1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স্প্রিং</a:t>
                </a:r>
                <a:r>
                  <a:rPr lang="en-US" sz="2800" dirty="0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 এ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/>
                        <a:cs typeface="NikoshBAN" panose="02000000000000000000" pitchFamily="2" charset="0"/>
                      </a:rPr>
                      <m:t>25</m:t>
                    </m:r>
                  </m:oMath>
                </a14:m>
                <a:r>
                  <a:rPr lang="en-US" sz="2800" dirty="0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N </a:t>
                </a:r>
                <a:r>
                  <a:rPr lang="en-US" sz="2800" dirty="0" err="1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বল</a:t>
                </a:r>
                <a:r>
                  <a:rPr lang="en-US" sz="2800" dirty="0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sz="2800" dirty="0" err="1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প্রয়োগ</a:t>
                </a:r>
                <a:r>
                  <a:rPr lang="en-US" sz="2800" dirty="0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sz="2800" dirty="0" err="1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করায়</a:t>
                </a:r>
                <a:r>
                  <a:rPr lang="en-US" sz="2800" dirty="0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sz="2800" dirty="0" err="1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এর</a:t>
                </a:r>
                <a:r>
                  <a:rPr lang="en-US" sz="2800" dirty="0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sz="2800" dirty="0" err="1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দৈর্ঘ্য</a:t>
                </a:r>
                <a:r>
                  <a:rPr lang="en-US" sz="2800" dirty="0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/>
                        <a:cs typeface="NikoshBAN" panose="02000000000000000000" pitchFamily="2" charset="0"/>
                      </a:rPr>
                      <m:t>0</m:t>
                    </m:r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/>
                        <a:cs typeface="NikoshBAN" panose="02000000000000000000" pitchFamily="2" charset="0"/>
                      </a:rPr>
                      <m:t>.</m:t>
                    </m:r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/>
                        <a:cs typeface="NikoshBAN" panose="02000000000000000000" pitchFamily="2" charset="0"/>
                      </a:rPr>
                      <m:t>01</m:t>
                    </m:r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/>
                        <a:cs typeface="NikoshBAN" panose="02000000000000000000" pitchFamily="2" charset="0"/>
                      </a:rPr>
                      <m:t>𝑚</m:t>
                    </m:r>
                  </m:oMath>
                </a14:m>
                <a:r>
                  <a:rPr lang="en-US" sz="2800" dirty="0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sz="2800" dirty="0" err="1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বৃদ্ধি</a:t>
                </a:r>
                <a:r>
                  <a:rPr lang="en-US" sz="2800" dirty="0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sz="2800" dirty="0" err="1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পেল</a:t>
                </a:r>
                <a:r>
                  <a:rPr lang="en-US" sz="2800" dirty="0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। </a:t>
                </a:r>
                <a:r>
                  <a:rPr lang="en-US" sz="2800" dirty="0" err="1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স্প্রিং</a:t>
                </a:r>
                <a:r>
                  <a:rPr lang="en-US" sz="2800" dirty="0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sz="2800" dirty="0" err="1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ধ্রুবক</a:t>
                </a:r>
                <a:r>
                  <a:rPr lang="en-US" sz="2800" dirty="0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sz="2800" dirty="0" err="1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কত</a:t>
                </a:r>
                <a:r>
                  <a:rPr lang="en-US" sz="2800" dirty="0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?</a:t>
                </a:r>
              </a:p>
              <a:p>
                <a:pPr marL="571500" indent="-571500" algn="just">
                  <a:buFont typeface="Wingdings" panose="05000000000000000000" pitchFamily="2" charset="2"/>
                  <a:buChar char="q"/>
                </a:pPr>
                <a:endParaRPr lang="en-US" sz="2800" dirty="0" smtClean="0">
                  <a:solidFill>
                    <a:srgbClr val="7030A0"/>
                  </a:solidFill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  <a:p>
                <a:pPr algn="just"/>
                <a:r>
                  <a:rPr lang="en-US" sz="3200" dirty="0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endParaRPr lang="en-US" sz="3200" dirty="0">
                  <a:solidFill>
                    <a:srgbClr val="7030A0"/>
                  </a:solidFill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786" y="4596292"/>
                <a:ext cx="8620413" cy="1877437"/>
              </a:xfrm>
              <a:prstGeom prst="rect">
                <a:avLst/>
              </a:prstGeom>
              <a:blipFill rotWithShape="1">
                <a:blip r:embed="rId6"/>
                <a:stretch>
                  <a:fillRect l="-628" r="-768"/>
                </a:stretch>
              </a:blipFill>
              <a:ln w="76200">
                <a:solidFill>
                  <a:srgbClr val="92D050"/>
                </a:solidFill>
                <a:prstDash val="soli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931593" y="5674069"/>
                <a:ext cx="1488184" cy="400110"/>
              </a:xfrm>
              <a:prstGeom prst="rect">
                <a:avLst/>
              </a:prstGeom>
              <a:solidFill>
                <a:srgbClr val="92D050"/>
              </a:solidFill>
              <a:ln w="76200">
                <a:solidFill>
                  <a:srgbClr val="92D050"/>
                </a:solidFill>
                <a:prstDash val="solid"/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/>
                          <a:cs typeface="NikoshBAN" panose="02000000000000000000" pitchFamily="2" charset="0"/>
                        </a:rPr>
                        <m:t>2500</m:t>
                      </m:r>
                      <m:r>
                        <a:rPr lang="en-US" sz="2000" b="0" i="1" smtClean="0">
                          <a:latin typeface="Cambria Math"/>
                          <a:cs typeface="NikoshBAN" panose="02000000000000000000" pitchFamily="2" charset="0"/>
                        </a:rPr>
                        <m:t>𝑁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cs typeface="NikoshBAN" panose="02000000000000000000" pitchFamily="2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/>
                              <a:cs typeface="NikoshBAN" panose="02000000000000000000" pitchFamily="2" charset="0"/>
                            </a:rPr>
                            <m:t>𝑚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/>
                              <a:cs typeface="NikoshBAN" panose="02000000000000000000" pitchFamily="2" charset="0"/>
                            </a:rPr>
                            <m:t>−</m:t>
                          </m:r>
                          <m:r>
                            <a:rPr lang="en-US" sz="2000" b="0" i="1" smtClean="0">
                              <a:latin typeface="Cambria Math"/>
                              <a:cs typeface="NikoshBAN" panose="02000000000000000000" pitchFamily="2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1593" y="5674069"/>
                <a:ext cx="1488184" cy="40011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  <a:ln w="76200">
                <a:solidFill>
                  <a:srgbClr val="92D050"/>
                </a:solidFill>
                <a:prstDash val="soli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3067069" y="5698717"/>
                <a:ext cx="1305321" cy="400110"/>
              </a:xfrm>
              <a:prstGeom prst="rect">
                <a:avLst/>
              </a:prstGeom>
              <a:solidFill>
                <a:srgbClr val="92D050"/>
              </a:solidFill>
              <a:ln w="76200">
                <a:solidFill>
                  <a:srgbClr val="92D050"/>
                </a:solidFill>
                <a:prstDash val="solid"/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/>
                          <a:cs typeface="NikoshBAN" panose="02000000000000000000" pitchFamily="2" charset="0"/>
                        </a:rPr>
                        <m:t>0</m:t>
                      </m:r>
                      <m:r>
                        <a:rPr lang="en-US" sz="2000" b="0" i="1" smtClean="0">
                          <a:latin typeface="Cambria Math"/>
                          <a:cs typeface="NikoshBAN" panose="02000000000000000000" pitchFamily="2" charset="0"/>
                        </a:rPr>
                        <m:t>.</m:t>
                      </m:r>
                      <m:r>
                        <a:rPr lang="en-US" sz="2000" b="0" i="1" smtClean="0">
                          <a:latin typeface="Cambria Math"/>
                          <a:cs typeface="NikoshBAN" panose="02000000000000000000" pitchFamily="2" charset="0"/>
                        </a:rPr>
                        <m:t>25</m:t>
                      </m:r>
                      <m:r>
                        <a:rPr lang="en-US" sz="2000" i="1">
                          <a:latin typeface="Cambria Math"/>
                          <a:cs typeface="NikoshBAN" panose="02000000000000000000" pitchFamily="2" charset="0"/>
                        </a:rPr>
                        <m:t>𝑁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  <a:cs typeface="NikoshBAN" panose="02000000000000000000" pitchFamily="2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/>
                              <a:cs typeface="NikoshBAN" panose="02000000000000000000" pitchFamily="2" charset="0"/>
                            </a:rPr>
                            <m:t>𝑚</m:t>
                          </m:r>
                        </m:e>
                        <m:sup>
                          <m:r>
                            <a:rPr lang="en-US" sz="2000" i="1">
                              <a:latin typeface="Cambria Math"/>
                              <a:cs typeface="NikoshBAN" panose="02000000000000000000" pitchFamily="2" charset="0"/>
                            </a:rPr>
                            <m:t>−</m:t>
                          </m:r>
                          <m:r>
                            <a:rPr lang="en-US" sz="2000" i="1">
                              <a:latin typeface="Cambria Math"/>
                              <a:cs typeface="NikoshBAN" panose="02000000000000000000" pitchFamily="2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000" dirty="0"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7069" y="5698717"/>
                <a:ext cx="1305321" cy="40011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  <a:ln w="76200">
                <a:solidFill>
                  <a:srgbClr val="92D050"/>
                </a:solidFill>
                <a:prstDash val="soli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Oval 42"/>
          <p:cNvSpPr/>
          <p:nvPr/>
        </p:nvSpPr>
        <p:spPr>
          <a:xfrm>
            <a:off x="6524659" y="5646767"/>
            <a:ext cx="385565" cy="492011"/>
          </a:xfrm>
          <a:prstGeom prst="ellipse">
            <a:avLst/>
          </a:prstGeom>
          <a:ln w="762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ঘ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4179608" y="3937562"/>
            <a:ext cx="385565" cy="492011"/>
          </a:xfrm>
          <a:prstGeom prst="ellipse">
            <a:avLst/>
          </a:prstGeom>
          <a:ln w="762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>
                <a:latin typeface="NikoshBAN" panose="02000000000000000000" pitchFamily="2" charset="0"/>
                <a:cs typeface="NikoshBAN" panose="02000000000000000000" pitchFamily="2" charset="0"/>
              </a:rPr>
              <a:t>গ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4506579" y="5652766"/>
            <a:ext cx="385565" cy="492011"/>
          </a:xfrm>
          <a:prstGeom prst="ellipse">
            <a:avLst/>
          </a:prstGeom>
          <a:ln w="762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>
                <a:latin typeface="NikoshBAN" panose="02000000000000000000" pitchFamily="2" charset="0"/>
                <a:cs typeface="NikoshBAN" panose="02000000000000000000" pitchFamily="2" charset="0"/>
              </a:rPr>
              <a:t>গ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2063723" y="3891180"/>
            <a:ext cx="385565" cy="492011"/>
          </a:xfrm>
          <a:prstGeom prst="ellipse">
            <a:avLst/>
          </a:prstGeom>
          <a:ln w="762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খ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2546453" y="5652767"/>
            <a:ext cx="385565" cy="492011"/>
          </a:xfrm>
          <a:prstGeom prst="ellipse">
            <a:avLst/>
          </a:prstGeom>
          <a:ln w="762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খ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453569" y="3905126"/>
            <a:ext cx="385565" cy="492011"/>
          </a:xfrm>
          <a:prstGeom prst="ellipse">
            <a:avLst/>
          </a:prstGeom>
          <a:ln w="762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ক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403900" y="5582168"/>
            <a:ext cx="385565" cy="492011"/>
          </a:xfrm>
          <a:prstGeom prst="ellipse">
            <a:avLst/>
          </a:prstGeom>
          <a:ln w="762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ক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285709" y="3583404"/>
            <a:ext cx="3592092" cy="646331"/>
          </a:xfrm>
          <a:prstGeom prst="rect">
            <a:avLst/>
          </a:prstGeom>
          <a:solidFill>
            <a:srgbClr val="7030A0"/>
          </a:solidFill>
          <a:ln w="762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কোন</a:t>
            </a:r>
            <a:r>
              <a:rPr lang="en-US" sz="36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উত্তরটি</a:t>
            </a:r>
            <a:r>
              <a:rPr lang="en-US" sz="36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সঠিক</a:t>
            </a:r>
            <a:r>
              <a:rPr lang="en-US" sz="36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বল</a:t>
            </a:r>
            <a:r>
              <a:rPr lang="en-US" sz="36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3600" dirty="0">
              <a:solidFill>
                <a:schemeClr val="bg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6543613" y="5655763"/>
            <a:ext cx="385565" cy="492011"/>
          </a:xfrm>
          <a:prstGeom prst="ellipse">
            <a:avLst/>
          </a:prstGeom>
          <a:solidFill>
            <a:srgbClr val="FF00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4513766" y="5630733"/>
            <a:ext cx="385565" cy="492011"/>
          </a:xfrm>
          <a:prstGeom prst="ellipse">
            <a:avLst/>
          </a:prstGeom>
          <a:solidFill>
            <a:srgbClr val="FF00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2546453" y="5628118"/>
            <a:ext cx="385565" cy="492011"/>
          </a:xfrm>
          <a:prstGeom prst="ellipse">
            <a:avLst/>
          </a:prstGeom>
          <a:solidFill>
            <a:srgbClr val="FF00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6139095" y="3905126"/>
            <a:ext cx="385565" cy="492011"/>
          </a:xfrm>
          <a:prstGeom prst="ellipse">
            <a:avLst/>
          </a:prstGeom>
          <a:solidFill>
            <a:srgbClr val="FF00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4158885" y="3937560"/>
            <a:ext cx="385565" cy="492011"/>
          </a:xfrm>
          <a:prstGeom prst="ellipse">
            <a:avLst/>
          </a:prstGeom>
          <a:solidFill>
            <a:srgbClr val="FF00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453570" y="3937562"/>
            <a:ext cx="385565" cy="492011"/>
          </a:xfrm>
          <a:prstGeom prst="ellipse">
            <a:avLst/>
          </a:prstGeom>
          <a:solidFill>
            <a:srgbClr val="FF00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2063723" y="3886587"/>
            <a:ext cx="385565" cy="492011"/>
          </a:xfrm>
          <a:prstGeom prst="ellipse">
            <a:avLst/>
          </a:prstGeom>
          <a:solidFill>
            <a:srgbClr val="00B050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403902" y="5590140"/>
            <a:ext cx="385565" cy="492011"/>
          </a:xfrm>
          <a:prstGeom prst="ellipse">
            <a:avLst/>
          </a:prstGeom>
          <a:solidFill>
            <a:srgbClr val="00B050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86" y="262098"/>
            <a:ext cx="1381414" cy="14187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/>
              <p:cNvSpPr txBox="1"/>
              <p:nvPr/>
            </p:nvSpPr>
            <p:spPr>
              <a:xfrm>
                <a:off x="5028742" y="5698716"/>
                <a:ext cx="1372058" cy="400110"/>
              </a:xfrm>
              <a:prstGeom prst="rect">
                <a:avLst/>
              </a:prstGeom>
              <a:solidFill>
                <a:srgbClr val="92D050"/>
              </a:solidFill>
              <a:ln w="76200">
                <a:solidFill>
                  <a:srgbClr val="92D050"/>
                </a:solidFill>
                <a:prstDash val="solid"/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/>
                          <a:cs typeface="NikoshBAN" panose="02000000000000000000" pitchFamily="2" charset="0"/>
                        </a:rPr>
                        <m:t>0</m:t>
                      </m:r>
                      <m:r>
                        <a:rPr lang="en-US" sz="2000" b="0" i="1" smtClean="0">
                          <a:latin typeface="Cambria Math"/>
                          <a:cs typeface="NikoshBAN" panose="02000000000000000000" pitchFamily="2" charset="0"/>
                        </a:rPr>
                        <m:t>.</m:t>
                      </m:r>
                      <m:r>
                        <a:rPr lang="en-US" sz="2000" b="0" i="1" smtClean="0">
                          <a:latin typeface="Cambria Math"/>
                          <a:cs typeface="NikoshBAN" panose="02000000000000000000" pitchFamily="2" charset="0"/>
                        </a:rPr>
                        <m:t>025</m:t>
                      </m:r>
                      <m:r>
                        <a:rPr lang="en-US" sz="2000" i="1">
                          <a:latin typeface="Cambria Math"/>
                          <a:cs typeface="NikoshBAN" panose="02000000000000000000" pitchFamily="2" charset="0"/>
                        </a:rPr>
                        <m:t>𝑁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  <a:cs typeface="NikoshBAN" panose="02000000000000000000" pitchFamily="2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/>
                              <a:cs typeface="NikoshBAN" panose="02000000000000000000" pitchFamily="2" charset="0"/>
                            </a:rPr>
                            <m:t>𝑚</m:t>
                          </m:r>
                        </m:e>
                        <m:sup>
                          <m:r>
                            <a:rPr lang="en-US" sz="2000" i="1">
                              <a:latin typeface="Cambria Math"/>
                              <a:cs typeface="NikoshBAN" panose="02000000000000000000" pitchFamily="2" charset="0"/>
                            </a:rPr>
                            <m:t>−</m:t>
                          </m:r>
                          <m:r>
                            <a:rPr lang="en-US" sz="2000" i="1">
                              <a:latin typeface="Cambria Math"/>
                              <a:cs typeface="NikoshBAN" panose="02000000000000000000" pitchFamily="2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</p:txBody>
          </p:sp>
        </mc:Choice>
        <mc:Fallback xmlns="">
          <p:sp>
            <p:nvSpPr>
              <p:cNvPr id="63" name="TextBox 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8742" y="5698716"/>
                <a:ext cx="1372058" cy="400110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  <a:ln w="76200">
                <a:solidFill>
                  <a:srgbClr val="92D050"/>
                </a:solidFill>
                <a:prstDash val="soli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/>
              <p:cNvSpPr txBox="1"/>
              <p:nvPr/>
            </p:nvSpPr>
            <p:spPr>
              <a:xfrm>
                <a:off x="7080521" y="5676683"/>
                <a:ext cx="1453880" cy="400110"/>
              </a:xfrm>
              <a:prstGeom prst="rect">
                <a:avLst/>
              </a:prstGeom>
              <a:solidFill>
                <a:srgbClr val="92D050"/>
              </a:solidFill>
              <a:ln w="76200">
                <a:solidFill>
                  <a:srgbClr val="92D050"/>
                </a:solidFill>
                <a:prstDash val="solid"/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/>
                          <a:cs typeface="NikoshBAN" panose="02000000000000000000" pitchFamily="2" charset="0"/>
                        </a:rPr>
                        <m:t>0</m:t>
                      </m:r>
                      <m:r>
                        <a:rPr lang="en-US" sz="2000" b="0" i="1" smtClean="0">
                          <a:latin typeface="Cambria Math"/>
                          <a:cs typeface="NikoshBAN" panose="02000000000000000000" pitchFamily="2" charset="0"/>
                        </a:rPr>
                        <m:t>.</m:t>
                      </m:r>
                      <m:r>
                        <a:rPr lang="en-US" sz="2000" b="0" i="1" smtClean="0">
                          <a:latin typeface="Cambria Math"/>
                          <a:cs typeface="NikoshBAN" panose="02000000000000000000" pitchFamily="2" charset="0"/>
                        </a:rPr>
                        <m:t>004</m:t>
                      </m:r>
                      <m:r>
                        <a:rPr lang="en-US" sz="2000" i="1">
                          <a:latin typeface="Cambria Math"/>
                          <a:cs typeface="NikoshBAN" panose="02000000000000000000" pitchFamily="2" charset="0"/>
                        </a:rPr>
                        <m:t>𝑁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  <a:cs typeface="NikoshBAN" panose="02000000000000000000" pitchFamily="2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/>
                              <a:cs typeface="NikoshBAN" panose="02000000000000000000" pitchFamily="2" charset="0"/>
                            </a:rPr>
                            <m:t>𝑚</m:t>
                          </m:r>
                        </m:e>
                        <m:sup>
                          <m:r>
                            <a:rPr lang="en-US" sz="2000" i="1">
                              <a:latin typeface="Cambria Math"/>
                              <a:cs typeface="NikoshBAN" panose="02000000000000000000" pitchFamily="2" charset="0"/>
                            </a:rPr>
                            <m:t>−</m:t>
                          </m:r>
                          <m:r>
                            <a:rPr lang="en-US" sz="2000" i="1">
                              <a:latin typeface="Cambria Math"/>
                              <a:cs typeface="NikoshBAN" panose="02000000000000000000" pitchFamily="2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</p:txBody>
          </p:sp>
        </mc:Choice>
        <mc:Fallback xmlns="">
          <p:sp>
            <p:nvSpPr>
              <p:cNvPr id="64" name="TextBox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0521" y="5676683"/>
                <a:ext cx="1453880" cy="400110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  <a:ln w="76200">
                <a:solidFill>
                  <a:srgbClr val="92D050"/>
                </a:solidFill>
                <a:prstDash val="soli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642883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5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44444E-6 L -1.5168 -4.44444E-6 " pathEditMode="relative" rAng="0" ptsTypes="AA">
                                      <p:cBhvr>
                                        <p:cTn id="53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84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0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0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0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0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6" dur="3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4"/>
                                            </p:cond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2" dur="3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0"/>
                                            </p:cond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8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6"/>
                                            </p:cond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4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2"/>
                                            </p:cond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0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8"/>
                                            </p:cond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6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4"/>
                                            </p:cond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2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0"/>
                                            </p:cond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8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6"/>
                                            </p:cond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3" grpId="0" animBg="1"/>
      <p:bldP spid="5" grpId="0" animBg="1"/>
      <p:bldP spid="7" grpId="0" animBg="1"/>
      <p:bldP spid="11" grpId="0" animBg="1"/>
      <p:bldP spid="14" grpId="0" animBg="1"/>
      <p:bldP spid="15" grpId="0" animBg="1"/>
      <p:bldP spid="25" grpId="0" animBg="1"/>
      <p:bldP spid="26" grpId="0" animBg="1"/>
      <p:bldP spid="28" grpId="0" animBg="1"/>
      <p:bldP spid="43" grpId="0" animBg="1"/>
      <p:bldP spid="45" grpId="0" animBg="1"/>
      <p:bldP spid="46" grpId="0" animBg="1"/>
      <p:bldP spid="48" grpId="0" animBg="1"/>
      <p:bldP spid="49" grpId="0" animBg="1"/>
      <p:bldP spid="51" grpId="0" animBg="1"/>
      <p:bldP spid="52" grpId="0" animBg="1"/>
      <p:bldP spid="2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1" grpId="0" animBg="1"/>
      <p:bldP spid="62" grpId="0" animBg="1"/>
      <p:bldP spid="63" grpId="0" animBg="1"/>
      <p:bldP spid="6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764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6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বাড়ির</a:t>
            </a:r>
            <a:r>
              <a:rPr lang="en-US" sz="6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6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কাজ</a:t>
            </a:r>
            <a:endParaRPr lang="en-US" sz="6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 txBox="1">
                <a:spLocks noGrp="1"/>
              </p:cNvSpPr>
              <p:nvPr>
                <p:ph idx="1"/>
              </p:nvPr>
            </p:nvSpPr>
            <p:spPr>
              <a:xfrm>
                <a:off x="0" y="1742754"/>
                <a:ext cx="9144000" cy="5115246"/>
              </a:xfrm>
              <a:prstGeom prst="rect">
                <a:avLst/>
              </a:prstGeom>
              <a:solidFill>
                <a:srgbClr val="92D050"/>
              </a:solidFill>
              <a:ln w="76200">
                <a:solidFill>
                  <a:srgbClr val="92D050"/>
                </a:solidFill>
                <a:prstDash val="solid"/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txBody>
              <a:bodyPr wrap="square" rtlCol="0">
                <a:spAutoFit/>
              </a:bodyPr>
              <a:lstStyle/>
              <a:p>
                <a:pPr marL="571500" indent="-571500" algn="just">
                  <a:buFont typeface="Wingdings" panose="05000000000000000000" pitchFamily="2" charset="2"/>
                  <a:buChar char="q"/>
                </a:pPr>
                <a:r>
                  <a:rPr lang="en-US" dirty="0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একটি </a:t>
                </a:r>
                <a:r>
                  <a:rPr lang="en-US" dirty="0" err="1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স্প্রিংকে</a:t>
                </a:r>
                <a:r>
                  <a:rPr lang="en-US" dirty="0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dirty="0" err="1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দৃঢ়</a:t>
                </a:r>
                <a:r>
                  <a:rPr lang="en-US" dirty="0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dirty="0" err="1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অবলম্বনের</a:t>
                </a:r>
                <a:r>
                  <a:rPr lang="en-US" dirty="0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dirty="0" err="1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সাথে</a:t>
                </a:r>
                <a:r>
                  <a:rPr lang="en-US" dirty="0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dirty="0" err="1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বেধেঁ</a:t>
                </a:r>
                <a:r>
                  <a:rPr lang="en-US" dirty="0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dirty="0" err="1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এর</a:t>
                </a:r>
                <a:r>
                  <a:rPr lang="en-US" dirty="0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dirty="0" err="1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উম্মুক্ত</a:t>
                </a:r>
                <a:r>
                  <a:rPr lang="en-US" dirty="0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dirty="0" err="1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প্রান্তে</a:t>
                </a:r>
                <a:r>
                  <a:rPr lang="en-US" dirty="0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/>
                        <a:cs typeface="NikoshBAN" panose="02000000000000000000" pitchFamily="2" charset="0"/>
                      </a:rPr>
                      <m:t>50</m:t>
                    </m:r>
                  </m:oMath>
                </a14:m>
                <a:r>
                  <a:rPr lang="en-US" dirty="0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g </a:t>
                </a:r>
                <a:r>
                  <a:rPr lang="en-US" dirty="0" err="1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ভরের</a:t>
                </a:r>
                <a:r>
                  <a:rPr lang="en-US" dirty="0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dirty="0" err="1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একটি</a:t>
                </a:r>
                <a:r>
                  <a:rPr lang="en-US" dirty="0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dirty="0" err="1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বব</a:t>
                </a:r>
                <a:r>
                  <a:rPr lang="en-US" dirty="0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dirty="0" err="1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ঝুলিয়ে</a:t>
                </a:r>
                <a:r>
                  <a:rPr lang="en-US" dirty="0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dirty="0" err="1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দেওয়া</a:t>
                </a:r>
                <a:r>
                  <a:rPr lang="en-US" dirty="0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dirty="0" err="1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হলো</a:t>
                </a:r>
                <a:r>
                  <a:rPr lang="en-US" dirty="0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, </a:t>
                </a:r>
                <a:r>
                  <a:rPr lang="en-US" dirty="0" err="1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ফলে</a:t>
                </a:r>
                <a:r>
                  <a:rPr lang="en-US" dirty="0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dirty="0" err="1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স্প্রিংটির</a:t>
                </a:r>
                <a:r>
                  <a:rPr lang="en-US" dirty="0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dirty="0" err="1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দৈর্ঘ্য</a:t>
                </a:r>
                <a:r>
                  <a:rPr lang="en-US" dirty="0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/>
                        <a:cs typeface="NikoshBAN" panose="02000000000000000000" pitchFamily="2" charset="0"/>
                      </a:rPr>
                      <m:t>2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/>
                        <a:cs typeface="NikoshBAN" panose="02000000000000000000" pitchFamily="2" charset="0"/>
                      </a:rPr>
                      <m:t>𝑐𝑚</m:t>
                    </m:r>
                  </m:oMath>
                </a14:m>
                <a:r>
                  <a:rPr lang="en-US" dirty="0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dirty="0" err="1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বৃদ্ধি</a:t>
                </a:r>
                <a:r>
                  <a:rPr lang="en-US" dirty="0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dirty="0" err="1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পেল</a:t>
                </a:r>
                <a:r>
                  <a:rPr lang="en-US" dirty="0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। (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/>
                        <a:cs typeface="NikoshBAN" panose="02000000000000000000" pitchFamily="2" charset="0"/>
                      </a:rPr>
                      <m:t>অভিকর্ষজ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/>
                        <a:cs typeface="NikoshBAN" panose="02000000000000000000" pitchFamily="2" charset="0"/>
                      </a:rPr>
                      <m:t> 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/>
                        <a:cs typeface="NikoshBAN" panose="02000000000000000000" pitchFamily="2" charset="0"/>
                      </a:rPr>
                      <m:t>ত্বরণ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/>
                        <a:cs typeface="NikoshBAN" panose="02000000000000000000" pitchFamily="2" charset="0"/>
                      </a:rPr>
                      <m:t> 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/>
                        <a:cs typeface="NikoshBAN" panose="02000000000000000000" pitchFamily="2" charset="0"/>
                      </a:rPr>
                      <m:t>𝑔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/>
                        <a:cs typeface="NikoshBAN" panose="02000000000000000000" pitchFamily="2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/>
                        <a:cs typeface="NikoshBAN" panose="02000000000000000000" pitchFamily="2" charset="0"/>
                      </a:rPr>
                      <m:t>9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/>
                        <a:cs typeface="NikoshBAN" panose="02000000000000000000" pitchFamily="2" charset="0"/>
                      </a:rPr>
                      <m:t>.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/>
                        <a:cs typeface="NikoshBAN" panose="02000000000000000000" pitchFamily="2" charset="0"/>
                      </a:rPr>
                      <m:t>81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/>
                        <a:cs typeface="NikoshBAN" panose="02000000000000000000" pitchFamily="2" charset="0"/>
                      </a:rPr>
                      <m:t>𝑚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NikoshBAN" panose="02000000000000000000" pitchFamily="2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/>
                            <a:cs typeface="NikoshBAN" panose="02000000000000000000" pitchFamily="2" charset="0"/>
                          </a:rPr>
                          <m:t>𝑠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/>
                            <a:cs typeface="NikoshBAN" panose="02000000000000000000" pitchFamily="2" charset="0"/>
                          </a:rPr>
                          <m:t>−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/>
                            <a:cs typeface="NikoshBAN" panose="02000000000000000000" pitchFamily="2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/>
                        <a:cs typeface="NikoshBAN" panose="02000000000000000000" pitchFamily="2" charset="0"/>
                      </a:rPr>
                      <m:t>)</m:t>
                    </m:r>
                  </m:oMath>
                </a14:m>
                <a:r>
                  <a:rPr lang="en-US" dirty="0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  </a:t>
                </a:r>
              </a:p>
              <a:p>
                <a:pPr marL="0" indent="0" algn="just">
                  <a:buNone/>
                </a:pPr>
                <a:r>
                  <a:rPr lang="en-US" sz="3200" dirty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	</a:t>
                </a:r>
                <a:r>
                  <a:rPr lang="en-US" dirty="0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ক</a:t>
                </a:r>
                <a:r>
                  <a:rPr lang="en-US" sz="3200" dirty="0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. </a:t>
                </a:r>
                <a:r>
                  <a:rPr lang="en-US" sz="3200" dirty="0" err="1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বিভব</a:t>
                </a:r>
                <a:r>
                  <a:rPr lang="en-US" sz="3200" dirty="0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sz="3200" dirty="0" err="1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শক্তি</a:t>
                </a:r>
                <a:r>
                  <a:rPr lang="en-US" sz="3200" dirty="0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sz="3200" dirty="0" err="1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কী</a:t>
                </a:r>
                <a:r>
                  <a:rPr lang="en-US" sz="3200" dirty="0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?</a:t>
                </a:r>
              </a:p>
              <a:p>
                <a:pPr marL="0" indent="0" algn="just">
                  <a:buNone/>
                </a:pPr>
                <a:r>
                  <a:rPr lang="en-US" dirty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	</a:t>
                </a:r>
                <a:r>
                  <a:rPr lang="en-US" dirty="0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খ. </a:t>
                </a:r>
                <a:r>
                  <a:rPr lang="en-US" dirty="0" err="1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স্প্রিং</a:t>
                </a:r>
                <a:r>
                  <a:rPr lang="en-US" dirty="0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dirty="0" err="1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নিক্তি</a:t>
                </a:r>
                <a:r>
                  <a:rPr lang="en-US" dirty="0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dirty="0" err="1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দিয়ে</a:t>
                </a:r>
                <a:r>
                  <a:rPr lang="en-US" dirty="0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dirty="0" err="1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কোন</a:t>
                </a:r>
                <a:r>
                  <a:rPr lang="en-US" dirty="0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dirty="0" err="1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বস্তুর</a:t>
                </a:r>
                <a:r>
                  <a:rPr lang="en-US" dirty="0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dirty="0" err="1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ওজন</a:t>
                </a:r>
                <a:r>
                  <a:rPr lang="en-US" dirty="0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dirty="0" err="1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নির্নয়</a:t>
                </a:r>
                <a:r>
                  <a:rPr lang="en-US" dirty="0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dirty="0" err="1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করার</a:t>
                </a:r>
                <a:r>
                  <a:rPr lang="en-US" dirty="0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dirty="0" err="1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পূর্বে</a:t>
                </a:r>
                <a:r>
                  <a:rPr lang="en-US" dirty="0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dirty="0" err="1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কেন</a:t>
                </a:r>
                <a:endParaRPr lang="en-US" dirty="0" smtClean="0">
                  <a:solidFill>
                    <a:srgbClr val="7030A0"/>
                  </a:solidFill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  <a:p>
                <a:pPr marL="0" indent="0" algn="just">
                  <a:buNone/>
                </a:pPr>
                <a:r>
                  <a:rPr lang="en-US" dirty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	</a:t>
                </a:r>
                <a:r>
                  <a:rPr lang="en-US" dirty="0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dirty="0" err="1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নিক্তির</a:t>
                </a:r>
                <a:r>
                  <a:rPr lang="en-US" dirty="0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dirty="0" err="1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জিরো</a:t>
                </a:r>
                <a:r>
                  <a:rPr lang="en-US" dirty="0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dirty="0" err="1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ব্যালেন্স</a:t>
                </a:r>
                <a:r>
                  <a:rPr lang="en-US" dirty="0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dirty="0" err="1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করা</a:t>
                </a:r>
                <a:r>
                  <a:rPr lang="en-US" dirty="0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dirty="0" err="1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হয়</a:t>
                </a:r>
                <a:r>
                  <a:rPr lang="en-US" dirty="0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?</a:t>
                </a:r>
              </a:p>
              <a:p>
                <a:pPr marL="0" indent="0" algn="just">
                  <a:buNone/>
                </a:pPr>
                <a:r>
                  <a:rPr lang="en-US" dirty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	</a:t>
                </a:r>
                <a:r>
                  <a:rPr lang="en-US" dirty="0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গ. </a:t>
                </a:r>
                <a:r>
                  <a:rPr lang="en-US" dirty="0" err="1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উদ্দীপকের</a:t>
                </a:r>
                <a:r>
                  <a:rPr lang="en-US" dirty="0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dirty="0" err="1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স্প্রিংটির</a:t>
                </a:r>
                <a:r>
                  <a:rPr lang="en-US" dirty="0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dirty="0" err="1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স্প্রিং</a:t>
                </a:r>
                <a:r>
                  <a:rPr lang="en-US" dirty="0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dirty="0" err="1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ধ্রুবক</a:t>
                </a:r>
                <a:r>
                  <a:rPr lang="en-US" dirty="0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dirty="0" err="1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নির্নয়</a:t>
                </a:r>
                <a:r>
                  <a:rPr lang="en-US" dirty="0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dirty="0" err="1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কর</a:t>
                </a:r>
                <a:r>
                  <a:rPr lang="en-US" dirty="0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।</a:t>
                </a:r>
              </a:p>
              <a:p>
                <a:pPr marL="0" indent="0" algn="just">
                  <a:buNone/>
                </a:pPr>
                <a:r>
                  <a:rPr lang="en-US" dirty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	</a:t>
                </a:r>
                <a:r>
                  <a:rPr lang="en-US" dirty="0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ঘ. </a:t>
                </a:r>
                <a:r>
                  <a:rPr lang="en-US" dirty="0" err="1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স্প্রিংটিকে</a:t>
                </a:r>
                <a:r>
                  <a:rPr lang="en-US" dirty="0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/>
                        <a:cs typeface="NikoshBAN" panose="02000000000000000000" pitchFamily="2" charset="0"/>
                      </a:rPr>
                      <m:t>0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/>
                        <a:cs typeface="NikoshBAN" panose="02000000000000000000" pitchFamily="2" charset="0"/>
                      </a:rPr>
                      <m:t>.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/>
                        <a:cs typeface="NikoshBAN" panose="02000000000000000000" pitchFamily="2" charset="0"/>
                      </a:rPr>
                      <m:t>06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/>
                        <a:cs typeface="NikoshBAN" panose="02000000000000000000" pitchFamily="2" charset="0"/>
                      </a:rPr>
                      <m:t>𝑚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/>
                        <a:cs typeface="NikoshBAN" panose="02000000000000000000" pitchFamily="2" charset="0"/>
                      </a:rPr>
                      <m:t> </m:t>
                    </m:r>
                  </m:oMath>
                </a14:m>
                <a:r>
                  <a:rPr lang="en-US" dirty="0" err="1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সম্প্রসারণ</a:t>
                </a:r>
                <a:r>
                  <a:rPr lang="en-US" dirty="0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dirty="0" err="1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করতে</a:t>
                </a:r>
                <a:r>
                  <a:rPr lang="en-US" dirty="0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dirty="0" err="1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হলে</a:t>
                </a:r>
                <a:r>
                  <a:rPr lang="en-US" dirty="0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dirty="0" err="1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বব</a:t>
                </a:r>
                <a:r>
                  <a:rPr lang="en-US" dirty="0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dirty="0" err="1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এর</a:t>
                </a:r>
                <a:r>
                  <a:rPr lang="en-US" dirty="0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dirty="0" err="1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ভরে</a:t>
                </a:r>
                <a:r>
                  <a:rPr lang="en-US" dirty="0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dirty="0" err="1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কি</a:t>
                </a:r>
                <a:endParaRPr lang="en-US" dirty="0" smtClean="0">
                  <a:solidFill>
                    <a:srgbClr val="7030A0"/>
                  </a:solidFill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  <a:p>
                <a:pPr marL="0" indent="0" algn="just">
                  <a:buNone/>
                </a:pPr>
                <a:r>
                  <a:rPr lang="en-US" dirty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	</a:t>
                </a:r>
                <a:r>
                  <a:rPr lang="en-US" dirty="0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dirty="0" err="1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পরিবর্তন</a:t>
                </a:r>
                <a:r>
                  <a:rPr lang="en-US" dirty="0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dirty="0" err="1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আনতে</a:t>
                </a:r>
                <a:r>
                  <a:rPr lang="en-US" dirty="0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dirty="0" err="1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হবে</a:t>
                </a:r>
                <a:r>
                  <a:rPr lang="en-US" dirty="0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dirty="0" err="1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তা</a:t>
                </a:r>
                <a:r>
                  <a:rPr lang="en-US" dirty="0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dirty="0" err="1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হিসাব</a:t>
                </a:r>
                <a:r>
                  <a:rPr lang="en-US" dirty="0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dirty="0" err="1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করে</a:t>
                </a:r>
                <a:r>
                  <a:rPr lang="en-US" dirty="0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dirty="0" err="1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দেখাও</a:t>
                </a:r>
                <a:r>
                  <a:rPr lang="en-US" dirty="0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। </a:t>
                </a:r>
                <a:endParaRPr lang="en-US" sz="3200" dirty="0" smtClean="0">
                  <a:solidFill>
                    <a:srgbClr val="7030A0"/>
                  </a:solidFill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</p:txBody>
          </p:sp>
        </mc:Choice>
        <mc:Fallback xmlns="">
          <p:sp>
            <p:nvSpPr>
              <p:cNvPr id="4" name="Content Placeholder 3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1742754"/>
                <a:ext cx="9144000" cy="5115246"/>
              </a:xfrm>
              <a:prstGeom prst="rect">
                <a:avLst/>
              </a:prstGeom>
              <a:blipFill rotWithShape="1">
                <a:blip r:embed="rId2"/>
                <a:stretch>
                  <a:fillRect l="-856" t="-350" r="-1054" b="-1867"/>
                </a:stretch>
              </a:blipFill>
              <a:ln w="76200">
                <a:solidFill>
                  <a:srgbClr val="92D050"/>
                </a:solidFill>
                <a:prstDash val="soli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90602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305800" cy="1981200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7200" dirty="0" err="1" smtClean="0"/>
              <a:t>সহায়ক</a:t>
            </a:r>
            <a:r>
              <a:rPr lang="en-US" sz="7200" dirty="0" smtClean="0"/>
              <a:t> </a:t>
            </a:r>
            <a:r>
              <a:rPr lang="en-US" sz="7200" dirty="0" err="1" smtClean="0"/>
              <a:t>বই</a:t>
            </a:r>
            <a:endParaRPr lang="en-US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568" y="2590800"/>
            <a:ext cx="8305231" cy="1905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dirty="0" smtClean="0"/>
              <a:t>১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উচ্চ-মাধ্যমিক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পদার্থ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বিজ্ঞান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প্রথম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পত্র</a:t>
            </a:r>
            <a:endParaRPr lang="en-US" sz="3600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0" indent="0" algn="ctr">
              <a:buNone/>
            </a:pP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ড.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রমা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বিজয়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সরকার</a:t>
            </a:r>
            <a:endParaRPr lang="en-US" sz="3600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0" indent="0" algn="ctr">
              <a:buNone/>
            </a:pP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বাসার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প্রকাশনী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4572000"/>
            <a:ext cx="8305800" cy="193899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২।উচ্চ-মাধ্যমিক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পদার্থ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বিজ্ঞান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প্রথম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পত্র</a:t>
            </a:r>
            <a:endParaRPr lang="en-US" sz="4000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ড,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শাহজাহান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তপন</a:t>
            </a:r>
            <a:endParaRPr lang="en-US" sz="4000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হাসান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বুক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হাউস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0424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2" t="11944" r="5625" b="11389"/>
          <a:stretch/>
        </p:blipFill>
        <p:spPr>
          <a:xfrm>
            <a:off x="-13653" y="0"/>
            <a:ext cx="9157652" cy="68580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 rot="292514">
            <a:off x="1160727" y="720642"/>
            <a:ext cx="7583039" cy="4604259"/>
          </a:xfrm>
          <a:prstGeom prst="roundRect">
            <a:avLst/>
          </a:prstGeom>
          <a:noFill/>
          <a:ln w="76200">
            <a:noFill/>
          </a:ln>
          <a:scene3d>
            <a:camera prst="perspectiveContrastingRightFacing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Inflate">
              <a:avLst/>
            </a:prstTxWarp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16600" b="1" dirty="0" err="1" smtClean="0">
                <a:ln w="76200">
                  <a:solidFill>
                    <a:srgbClr val="FFFF00"/>
                  </a:solidFill>
                </a:ln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ধন্যবাদ</a:t>
            </a:r>
            <a:endParaRPr lang="en-US" sz="16600" b="1" dirty="0">
              <a:ln w="76200">
                <a:solidFill>
                  <a:srgbClr val="FFFF00"/>
                </a:solidFill>
              </a:ln>
              <a:solidFill>
                <a:srgbClr val="FFFF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26868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37" y="0"/>
            <a:ext cx="8983663" cy="1265238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60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পরিচিতি</a:t>
            </a:r>
            <a:endParaRPr lang="en-US" sz="60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612" y="1290638"/>
            <a:ext cx="4387850" cy="727075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শিক্ষক</a:t>
            </a:r>
            <a:r>
              <a:rPr lang="en-US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পরিচিতি</a:t>
            </a:r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024" y="2077243"/>
            <a:ext cx="4362449" cy="2966901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endParaRPr lang="en-US" sz="2800" b="1" dirty="0"/>
          </a:p>
          <a:p>
            <a:pPr marL="0" indent="0" algn="ctr">
              <a:buNone/>
            </a:pPr>
            <a:r>
              <a:rPr lang="en-US" sz="32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মোহাম্মদ</a:t>
            </a:r>
            <a:r>
              <a:rPr lang="en-US" sz="32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মুজাহিদুল</a:t>
            </a:r>
            <a:r>
              <a:rPr lang="en-US" sz="32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আমিন</a:t>
            </a:r>
            <a:endParaRPr lang="en-US" sz="3200" b="1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0" indent="0" algn="ctr">
              <a:buNone/>
            </a:pPr>
            <a:r>
              <a:rPr lang="en-US" sz="2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প্রভাষক</a:t>
            </a:r>
            <a:r>
              <a:rPr lang="en-US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2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পদার্থবিজ্ঞান</a:t>
            </a:r>
            <a:endParaRPr lang="en-US" sz="2800" b="1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0" indent="0" algn="ctr">
              <a:buNone/>
            </a:pPr>
            <a:r>
              <a:rPr lang="en-US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ভোলইন</a:t>
            </a:r>
            <a:r>
              <a:rPr lang="en-US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বাজার</a:t>
            </a:r>
            <a:r>
              <a:rPr lang="en-US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উচ্চবিদ্যালয়</a:t>
            </a:r>
            <a:r>
              <a:rPr lang="en-US" b="1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ও </a:t>
            </a:r>
            <a:r>
              <a:rPr lang="en-US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কলেজ</a:t>
            </a:r>
            <a:endParaRPr lang="en-US" b="1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0" indent="0" algn="ctr">
              <a:buNone/>
            </a:pPr>
            <a:r>
              <a:rPr lang="en-US" sz="20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নাঙ্গলকোট</a:t>
            </a:r>
            <a:r>
              <a:rPr lang="en-US" sz="2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20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কুমিল্লা</a:t>
            </a:r>
            <a:endParaRPr lang="en-US" sz="2000" b="1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0" indent="0" algn="ctr">
              <a:buNone/>
            </a:pPr>
            <a:endParaRPr lang="en-US" sz="1800" b="1" dirty="0" smtClean="0"/>
          </a:p>
          <a:p>
            <a:pPr marL="0" indent="0" algn="ctr">
              <a:buNone/>
            </a:pPr>
            <a:endParaRPr lang="en-US" sz="1800" b="1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5799" y="1290638"/>
            <a:ext cx="4572001" cy="727075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পাঠ</a:t>
            </a:r>
            <a:r>
              <a:rPr lang="en-US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পরিচিতি</a:t>
            </a:r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0" y="2077243"/>
            <a:ext cx="4495800" cy="2966901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sz="32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শ্রেনিঃ</a:t>
            </a:r>
            <a:r>
              <a:rPr lang="en-US" sz="32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একাদশ</a:t>
            </a:r>
            <a:endParaRPr lang="en-US" sz="3200" b="1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0" indent="0" algn="ctr">
              <a:buNone/>
            </a:pPr>
            <a:r>
              <a:rPr lang="en-US" sz="32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বিষয়ঃ</a:t>
            </a:r>
            <a:r>
              <a:rPr lang="en-US" sz="32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পদার্থ</a:t>
            </a:r>
            <a:r>
              <a:rPr lang="en-US" sz="32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বিজ্ঞান</a:t>
            </a:r>
            <a:r>
              <a:rPr lang="en-US" sz="32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প্রথম</a:t>
            </a:r>
            <a:r>
              <a:rPr lang="en-US" sz="32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পত্র</a:t>
            </a:r>
            <a:endParaRPr lang="en-US" sz="3200" b="1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0" indent="0" algn="ctr">
              <a:buNone/>
            </a:pPr>
            <a:r>
              <a:rPr lang="en-US" sz="2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সাধারণ</a:t>
            </a:r>
            <a:r>
              <a:rPr lang="en-US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পাঠঃ</a:t>
            </a:r>
            <a:r>
              <a:rPr lang="en-US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পঞ্চম</a:t>
            </a:r>
            <a:r>
              <a:rPr lang="en-US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অধ্যায়</a:t>
            </a:r>
            <a:r>
              <a:rPr lang="en-US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</a:p>
          <a:p>
            <a:pPr marL="0" indent="0" algn="ctr">
              <a:buNone/>
            </a:pPr>
            <a:r>
              <a:rPr lang="en-US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(</a:t>
            </a:r>
            <a:r>
              <a:rPr lang="en-US" sz="2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কাজ</a:t>
            </a:r>
            <a:r>
              <a:rPr lang="en-US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2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ক্ষমতা</a:t>
            </a:r>
            <a:r>
              <a:rPr lang="en-US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ও </a:t>
            </a:r>
            <a:r>
              <a:rPr lang="en-US" sz="2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শক্তি</a:t>
            </a:r>
            <a:r>
              <a:rPr lang="en-US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)</a:t>
            </a:r>
            <a:endParaRPr lang="en-US" sz="2800" b="1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612" y="5103674"/>
            <a:ext cx="9010650" cy="175432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800" b="1" dirty="0" smtClean="0"/>
              <a:t>Chittagong TTC ID No. 02,  ICT </a:t>
            </a:r>
            <a:r>
              <a:rPr lang="en-US" sz="3800" b="1" dirty="0" err="1" smtClean="0"/>
              <a:t>trainaing</a:t>
            </a:r>
            <a:r>
              <a:rPr lang="en-US" sz="3800" b="1" dirty="0" smtClean="0"/>
              <a:t> Physics Batch-4</a:t>
            </a:r>
            <a:r>
              <a:rPr lang="en-US" sz="3600" b="1" dirty="0" smtClean="0"/>
              <a:t> </a:t>
            </a:r>
          </a:p>
          <a:p>
            <a:pPr algn="ctr"/>
            <a:r>
              <a:rPr lang="en-US" sz="3200" b="1" dirty="0" smtClean="0"/>
              <a:t>www.dsncp.edu.bd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445169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74638"/>
            <a:ext cx="6629400" cy="1020762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নিচের</a:t>
            </a:r>
            <a:r>
              <a:rPr lang="en-US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ভিডিওটি</a:t>
            </a:r>
            <a:r>
              <a:rPr lang="en-US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লক্ষ্য</a:t>
            </a:r>
            <a:r>
              <a:rPr lang="en-US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</a:t>
            </a:r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4" name="024__বিভব_শক্তি_কি__[1].mp4">
            <a:hlinkClick r:id="" action="ppaction://media"/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" y="1371601"/>
            <a:ext cx="6477000" cy="4548258"/>
          </a:xfrm>
        </p:spPr>
      </p:pic>
      <p:graphicFrame>
        <p:nvGraphicFramePr>
          <p:cNvPr id="3" name="Object 2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7082186"/>
              </p:ext>
            </p:extLst>
          </p:nvPr>
        </p:nvGraphicFramePr>
        <p:xfrm>
          <a:off x="7724775" y="3962400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6" name="Packager Shell Object" showAsIcon="1" r:id="rId6" imgW="914400" imgH="771480" progId="Package">
                  <p:embed/>
                </p:oleObj>
              </mc:Choice>
              <mc:Fallback>
                <p:oleObj name="Packager Shell Object" showAsIcon="1" r:id="rId6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724775" y="3962400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19001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924800" cy="147002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6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আজকের</a:t>
            </a:r>
            <a:r>
              <a:rPr lang="en-US" sz="6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6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পাঠ</a:t>
            </a:r>
            <a:endParaRPr lang="en-US" sz="6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7924800" cy="4572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sz="5800" dirty="0" err="1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স্প্রিং</a:t>
            </a:r>
            <a:r>
              <a:rPr lang="en-US" sz="58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5800" dirty="0" err="1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এর</a:t>
            </a:r>
            <a:r>
              <a:rPr lang="en-US" sz="58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5800" dirty="0" err="1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বিভব</a:t>
            </a:r>
            <a:r>
              <a:rPr lang="en-US" sz="58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5800" dirty="0" err="1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শক্তি</a:t>
            </a:r>
            <a:r>
              <a:rPr lang="en-US" sz="58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5800" dirty="0" err="1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নির্ণয়</a:t>
            </a:r>
            <a:endParaRPr lang="en-US" sz="5800" dirty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345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26162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sz="3200" b="1" dirty="0"/>
          </a:p>
        </p:txBody>
      </p:sp>
      <p:sp>
        <p:nvSpPr>
          <p:cNvPr id="3" name="Rounded Rectangle 2"/>
          <p:cNvSpPr/>
          <p:nvPr/>
        </p:nvSpPr>
        <p:spPr>
          <a:xfrm>
            <a:off x="3352800" y="304800"/>
            <a:ext cx="2835365" cy="1064526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n-BD" sz="6600" b="1" dirty="0">
                <a:solidFill>
                  <a:schemeClr val="tx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শিখনফল</a:t>
            </a:r>
            <a:endParaRPr lang="en-US" sz="6600" b="1" dirty="0">
              <a:solidFill>
                <a:schemeClr val="tx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1600200"/>
            <a:ext cx="8229599" cy="76944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n-BD" sz="4400" b="1" dirty="0" smtClean="0"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 পাঠ শেষে </a:t>
            </a:r>
            <a:r>
              <a:rPr lang="en-US" sz="4400" b="1" dirty="0" err="1" smtClean="0"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আমরা</a:t>
            </a:r>
            <a:r>
              <a:rPr lang="bn-BD" sz="4400" b="1" dirty="0" smtClean="0"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4400" b="1" dirty="0">
              <a:solidFill>
                <a:srgbClr val="00B05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1000" y="2712682"/>
            <a:ext cx="82296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200" b="1" dirty="0" err="1">
                <a:latin typeface="NikoshBAN" panose="02000000000000000000" pitchFamily="2" charset="0"/>
                <a:cs typeface="NikoshBAN" panose="02000000000000000000" pitchFamily="2" charset="0"/>
              </a:rPr>
              <a:t>বিভব</a:t>
            </a:r>
            <a:r>
              <a:rPr lang="en-US" sz="3200" b="1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dirty="0" err="1">
                <a:latin typeface="NikoshBAN" panose="02000000000000000000" pitchFamily="2" charset="0"/>
                <a:cs typeface="NikoshBAN" panose="02000000000000000000" pitchFamily="2" charset="0"/>
              </a:rPr>
              <a:t>শক্তির</a:t>
            </a:r>
            <a:r>
              <a:rPr lang="en-US" sz="3200" b="1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সংজ্ঞা</a:t>
            </a:r>
            <a:r>
              <a:rPr lang="en-US" sz="32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dirty="0" err="1">
                <a:latin typeface="NikoshBAN" panose="02000000000000000000" pitchFamily="2" charset="0"/>
                <a:cs typeface="NikoshBAN" panose="02000000000000000000" pitchFamily="2" charset="0"/>
              </a:rPr>
              <a:t>বলতে</a:t>
            </a:r>
            <a:r>
              <a:rPr lang="en-US" sz="3200" b="1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পারবো</a:t>
            </a:r>
            <a:r>
              <a:rPr lang="en-US" sz="32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32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0999" y="3657600"/>
            <a:ext cx="8229599" cy="107721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200" b="1" dirty="0" err="1">
                <a:latin typeface="NikoshBAN" panose="02000000000000000000" pitchFamily="2" charset="0"/>
                <a:cs typeface="NikoshBAN" panose="02000000000000000000" pitchFamily="2" charset="0"/>
              </a:rPr>
              <a:t>স্প্রিং</a:t>
            </a:r>
            <a:r>
              <a:rPr lang="en-US" sz="3200" b="1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dirty="0" err="1">
                <a:latin typeface="NikoshBAN" panose="02000000000000000000" pitchFamily="2" charset="0"/>
                <a:cs typeface="NikoshBAN" panose="02000000000000000000" pitchFamily="2" charset="0"/>
              </a:rPr>
              <a:t>এর</a:t>
            </a:r>
            <a:r>
              <a:rPr lang="en-US" sz="3200" b="1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dirty="0" err="1">
                <a:latin typeface="NikoshBAN" panose="02000000000000000000" pitchFamily="2" charset="0"/>
                <a:cs typeface="NikoshBAN" panose="02000000000000000000" pitchFamily="2" charset="0"/>
              </a:rPr>
              <a:t>বিভব</a:t>
            </a:r>
            <a:r>
              <a:rPr lang="en-US" sz="3200" b="1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dirty="0" err="1">
                <a:latin typeface="NikoshBAN" panose="02000000000000000000" pitchFamily="2" charset="0"/>
                <a:cs typeface="NikoshBAN" panose="02000000000000000000" pitchFamily="2" charset="0"/>
              </a:rPr>
              <a:t>শক্তি</a:t>
            </a:r>
            <a:r>
              <a:rPr lang="en-US" sz="3200" b="1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dirty="0" err="1">
                <a:latin typeface="NikoshBAN" panose="02000000000000000000" pitchFamily="2" charset="0"/>
                <a:cs typeface="NikoshBAN" panose="02000000000000000000" pitchFamily="2" charset="0"/>
              </a:rPr>
              <a:t>নির্নয়</a:t>
            </a:r>
            <a:r>
              <a:rPr lang="en-US" sz="3200" b="1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dirty="0" err="1">
                <a:latin typeface="NikoshBAN" panose="02000000000000000000" pitchFamily="2" charset="0"/>
                <a:cs typeface="NikoshBAN" panose="02000000000000000000" pitchFamily="2" charset="0"/>
              </a:rPr>
              <a:t>করার</a:t>
            </a:r>
            <a:r>
              <a:rPr lang="en-US" sz="3200" b="1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dirty="0" err="1">
                <a:latin typeface="NikoshBAN" panose="02000000000000000000" pitchFamily="2" charset="0"/>
                <a:cs typeface="NikoshBAN" panose="02000000000000000000" pitchFamily="2" charset="0"/>
              </a:rPr>
              <a:t>সমীকরণ</a:t>
            </a:r>
            <a:r>
              <a:rPr lang="en-US" sz="3200" b="1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dirty="0" err="1">
                <a:latin typeface="NikoshBAN" panose="02000000000000000000" pitchFamily="2" charset="0"/>
                <a:cs typeface="NikoshBAN" panose="02000000000000000000" pitchFamily="2" charset="0"/>
              </a:rPr>
              <a:t>খাতায়</a:t>
            </a:r>
            <a:r>
              <a:rPr lang="en-US" sz="3200" b="1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dirty="0" err="1">
                <a:latin typeface="NikoshBAN" panose="02000000000000000000" pitchFamily="2" charset="0"/>
                <a:cs typeface="NikoshBAN" panose="02000000000000000000" pitchFamily="2" charset="0"/>
              </a:rPr>
              <a:t>লিখতে</a:t>
            </a:r>
            <a:r>
              <a:rPr lang="en-US" sz="3200" b="1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পারবো</a:t>
            </a:r>
            <a:r>
              <a:rPr lang="en-US" sz="32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32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49875" y="5163799"/>
            <a:ext cx="8229600" cy="10772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200" b="1" dirty="0" err="1">
                <a:latin typeface="NikoshBAN" panose="02000000000000000000" pitchFamily="2" charset="0"/>
                <a:cs typeface="NikoshBAN" panose="02000000000000000000" pitchFamily="2" charset="0"/>
              </a:rPr>
              <a:t>স্প্রিং</a:t>
            </a:r>
            <a:r>
              <a:rPr lang="en-US" sz="3200" b="1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dirty="0" err="1">
                <a:latin typeface="NikoshBAN" panose="02000000000000000000" pitchFamily="2" charset="0"/>
                <a:cs typeface="NikoshBAN" panose="02000000000000000000" pitchFamily="2" charset="0"/>
              </a:rPr>
              <a:t>এর</a:t>
            </a:r>
            <a:r>
              <a:rPr lang="en-US" sz="3200" b="1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dirty="0" err="1">
                <a:latin typeface="NikoshBAN" panose="02000000000000000000" pitchFamily="2" charset="0"/>
                <a:cs typeface="NikoshBAN" panose="02000000000000000000" pitchFamily="2" charset="0"/>
              </a:rPr>
              <a:t>বিভব</a:t>
            </a:r>
            <a:r>
              <a:rPr lang="en-US" sz="3200" b="1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dirty="0" err="1">
                <a:latin typeface="NikoshBAN" panose="02000000000000000000" pitchFamily="2" charset="0"/>
                <a:cs typeface="NikoshBAN" panose="02000000000000000000" pitchFamily="2" charset="0"/>
              </a:rPr>
              <a:t>শক্তির</a:t>
            </a:r>
            <a:r>
              <a:rPr lang="en-US" sz="3200" b="1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dirty="0" err="1">
                <a:latin typeface="NikoshBAN" panose="02000000000000000000" pitchFamily="2" charset="0"/>
                <a:cs typeface="NikoshBAN" panose="02000000000000000000" pitchFamily="2" charset="0"/>
              </a:rPr>
              <a:t>সমীকরণের</a:t>
            </a:r>
            <a:r>
              <a:rPr lang="en-US" sz="3200" b="1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dirty="0" err="1">
                <a:latin typeface="NikoshBAN" panose="02000000000000000000" pitchFamily="2" charset="0"/>
                <a:cs typeface="NikoshBAN" panose="02000000000000000000" pitchFamily="2" charset="0"/>
              </a:rPr>
              <a:t>সাহায্যে</a:t>
            </a:r>
            <a:r>
              <a:rPr lang="en-US" sz="3200" b="1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dirty="0" err="1">
                <a:latin typeface="NikoshBAN" panose="02000000000000000000" pitchFamily="2" charset="0"/>
                <a:cs typeface="NikoshBAN" panose="02000000000000000000" pitchFamily="2" charset="0"/>
              </a:rPr>
              <a:t>গাণিতিক</a:t>
            </a:r>
            <a:r>
              <a:rPr lang="en-US" sz="3200" b="1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dirty="0" err="1">
                <a:latin typeface="NikoshBAN" panose="02000000000000000000" pitchFamily="2" charset="0"/>
                <a:cs typeface="NikoshBAN" panose="02000000000000000000" pitchFamily="2" charset="0"/>
              </a:rPr>
              <a:t>সমস্যার</a:t>
            </a:r>
            <a:r>
              <a:rPr lang="en-US" sz="3200" b="1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dirty="0" err="1">
                <a:latin typeface="NikoshBAN" panose="02000000000000000000" pitchFamily="2" charset="0"/>
                <a:cs typeface="NikoshBAN" panose="02000000000000000000" pitchFamily="2" charset="0"/>
              </a:rPr>
              <a:t>সমাধান</a:t>
            </a:r>
            <a:r>
              <a:rPr lang="en-US" sz="3200" b="1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dirty="0" err="1">
                <a:latin typeface="NikoshBAN" panose="02000000000000000000" pitchFamily="2" charset="0"/>
                <a:cs typeface="NikoshBAN" panose="02000000000000000000" pitchFamily="2" charset="0"/>
              </a:rPr>
              <a:t>করতে</a:t>
            </a:r>
            <a:r>
              <a:rPr lang="en-US" sz="3200" b="1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পারবো</a:t>
            </a:r>
            <a:r>
              <a:rPr lang="en-US" sz="32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32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067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2600" y="381000"/>
            <a:ext cx="3200400" cy="646331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কী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দেখলে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?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5334000" cy="5334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62600" y="1219200"/>
            <a:ext cx="3200400" cy="5334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/>
          <a:p>
            <a:pPr marL="342900" indent="-342900" algn="ctr">
              <a:buFont typeface="Arial" pitchFamily="34" charset="0"/>
              <a:buChar char="•"/>
            </a:pPr>
            <a:endParaRPr lang="en-US" sz="2000" dirty="0" smtClean="0"/>
          </a:p>
          <a:p>
            <a:pPr marL="342900" indent="-342900" algn="ctr">
              <a:buFont typeface="Arial" pitchFamily="34" charset="0"/>
              <a:buChar char="•"/>
            </a:pPr>
            <a:r>
              <a:rPr lang="en-US" sz="9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একটি</a:t>
            </a:r>
            <a:r>
              <a:rPr lang="en-US" sz="9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r>
              <a:rPr lang="en-US" sz="9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ব্লককে</a:t>
            </a:r>
            <a:r>
              <a:rPr lang="en-US" sz="9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9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মেঝে</a:t>
            </a:r>
            <a:r>
              <a:rPr lang="en-US" sz="9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9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হতে</a:t>
            </a:r>
            <a:r>
              <a:rPr lang="en-US" sz="9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9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একটি</a:t>
            </a:r>
            <a:r>
              <a:rPr lang="en-US" sz="9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9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নির্দিষ্ট</a:t>
            </a:r>
            <a:r>
              <a:rPr lang="en-US" sz="9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9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উচ্চতায়</a:t>
            </a:r>
            <a:r>
              <a:rPr lang="en-US" sz="9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9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অপর</a:t>
            </a:r>
            <a:r>
              <a:rPr lang="en-US" sz="9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9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একটি</a:t>
            </a:r>
            <a:r>
              <a:rPr lang="en-US" sz="9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9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স্থানে</a:t>
            </a:r>
            <a:r>
              <a:rPr lang="en-US" sz="9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(</a:t>
            </a:r>
            <a:r>
              <a:rPr lang="en-US" sz="9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একটি</a:t>
            </a:r>
            <a:r>
              <a:rPr lang="en-US" sz="9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9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টেবিলের</a:t>
            </a:r>
            <a:r>
              <a:rPr lang="en-US" sz="9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9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উপর</a:t>
            </a:r>
            <a:r>
              <a:rPr lang="en-US" sz="9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9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রাখা</a:t>
            </a:r>
            <a:r>
              <a:rPr lang="en-US" sz="9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9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হলো</a:t>
            </a:r>
            <a:r>
              <a:rPr lang="en-US" sz="9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)।</a:t>
            </a:r>
          </a:p>
          <a:p>
            <a:pPr marL="342900" indent="-342900" algn="ctr">
              <a:buFont typeface="Arial" pitchFamily="34" charset="0"/>
              <a:buChar char="•"/>
            </a:pPr>
            <a:r>
              <a:rPr lang="en-US" sz="9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এতে</a:t>
            </a:r>
            <a:r>
              <a:rPr lang="en-US" sz="9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r>
              <a:rPr lang="en-US" sz="9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কি</a:t>
            </a:r>
            <a:r>
              <a:rPr lang="en-US" sz="9800" b="1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9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ব্লকটি</a:t>
            </a:r>
            <a:r>
              <a:rPr lang="en-US" sz="9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9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কোন</a:t>
            </a:r>
            <a:r>
              <a:rPr lang="en-US" sz="9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9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কাজ</a:t>
            </a:r>
            <a:r>
              <a:rPr lang="en-US" sz="9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9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করার</a:t>
            </a:r>
            <a:r>
              <a:rPr lang="en-US" sz="9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9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সামর্থ্য</a:t>
            </a:r>
            <a:r>
              <a:rPr lang="en-US" sz="9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9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লাভ</a:t>
            </a:r>
            <a:r>
              <a:rPr lang="en-US" sz="9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9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করলো</a:t>
            </a:r>
            <a:r>
              <a:rPr lang="en-US" sz="9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?</a:t>
            </a:r>
          </a:p>
          <a:p>
            <a:pPr algn="ctr"/>
            <a:endParaRPr lang="en-US" sz="9800" b="1" dirty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r>
              <a:rPr lang="en-US" sz="9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তাহলে</a:t>
            </a:r>
            <a:r>
              <a:rPr lang="en-US" sz="9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9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বিভব</a:t>
            </a:r>
            <a:r>
              <a:rPr lang="en-US" sz="9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9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শক্তি</a:t>
            </a:r>
            <a:r>
              <a:rPr lang="en-US" sz="9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9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কী</a:t>
            </a:r>
            <a:r>
              <a:rPr lang="en-US" sz="9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?</a:t>
            </a:r>
          </a:p>
          <a:p>
            <a:pPr algn="ctr"/>
            <a:r>
              <a:rPr lang="en-US" sz="9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-------------------------------</a:t>
            </a:r>
          </a:p>
          <a:p>
            <a:pPr algn="ctr"/>
            <a:r>
              <a:rPr lang="en-US" sz="9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স্বাভাবিক</a:t>
            </a:r>
            <a:r>
              <a:rPr lang="en-US" sz="9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9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অবস্থা</a:t>
            </a:r>
            <a:r>
              <a:rPr lang="en-US" sz="9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9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বা</a:t>
            </a:r>
            <a:r>
              <a:rPr lang="en-US" sz="9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9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অবস্থান</a:t>
            </a:r>
            <a:r>
              <a:rPr lang="en-US" sz="9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9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হতে</a:t>
            </a:r>
            <a:r>
              <a:rPr lang="en-US" sz="9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9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কোন</a:t>
            </a:r>
            <a:r>
              <a:rPr lang="en-US" sz="9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9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বস্তুকে</a:t>
            </a:r>
            <a:r>
              <a:rPr lang="en-US" sz="9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9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সরিয়ে</a:t>
            </a:r>
            <a:r>
              <a:rPr lang="en-US" sz="9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9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অন্য</a:t>
            </a:r>
            <a:r>
              <a:rPr lang="en-US" sz="9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9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কোন</a:t>
            </a:r>
            <a:r>
              <a:rPr lang="en-US" sz="9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9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অবস্থা</a:t>
            </a:r>
            <a:r>
              <a:rPr lang="en-US" sz="9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9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বা</a:t>
            </a:r>
            <a:r>
              <a:rPr lang="en-US" sz="9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9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অবস্থানে</a:t>
            </a:r>
            <a:r>
              <a:rPr lang="en-US" sz="9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9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স্থাপন</a:t>
            </a:r>
            <a:r>
              <a:rPr lang="en-US" sz="9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9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করলে</a:t>
            </a:r>
            <a:r>
              <a:rPr lang="en-US" sz="9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9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বস্তুটি</a:t>
            </a:r>
            <a:r>
              <a:rPr lang="en-US" sz="9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9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কাজ</a:t>
            </a:r>
            <a:r>
              <a:rPr lang="en-US" sz="9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9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করার</a:t>
            </a:r>
            <a:r>
              <a:rPr lang="en-US" sz="9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9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যে</a:t>
            </a:r>
            <a:r>
              <a:rPr lang="en-US" sz="9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9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সামর্থ্য</a:t>
            </a:r>
            <a:r>
              <a:rPr lang="en-US" sz="9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9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লাভ</a:t>
            </a:r>
            <a:r>
              <a:rPr lang="en-US" sz="9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9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করে</a:t>
            </a:r>
            <a:r>
              <a:rPr lang="en-US" sz="9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, </a:t>
            </a:r>
            <a:r>
              <a:rPr lang="en-US" sz="9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তাকে</a:t>
            </a:r>
            <a:r>
              <a:rPr lang="en-US" sz="9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ঐ </a:t>
            </a:r>
            <a:r>
              <a:rPr lang="en-US" sz="9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বস্তুর</a:t>
            </a:r>
            <a:r>
              <a:rPr lang="en-US" sz="9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9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বিভব</a:t>
            </a:r>
            <a:r>
              <a:rPr lang="en-US" sz="9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9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শক্তি</a:t>
            </a:r>
            <a:r>
              <a:rPr lang="en-US" sz="9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9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বলে</a:t>
            </a:r>
            <a:r>
              <a:rPr lang="en-US" sz="9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</a:p>
          <a:p>
            <a:pPr algn="ctr"/>
            <a:r>
              <a:rPr lang="en-US" sz="9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9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Flowchart: Data 4"/>
          <p:cNvSpPr/>
          <p:nvPr/>
        </p:nvSpPr>
        <p:spPr>
          <a:xfrm>
            <a:off x="2133600" y="2133600"/>
            <a:ext cx="2667000" cy="762000"/>
          </a:xfrm>
          <a:prstGeom prst="flowChartInputOutp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lowchart: Data 5"/>
          <p:cNvSpPr/>
          <p:nvPr/>
        </p:nvSpPr>
        <p:spPr>
          <a:xfrm>
            <a:off x="152400" y="3657600"/>
            <a:ext cx="5334000" cy="1371600"/>
          </a:xfrm>
          <a:prstGeom prst="flowChartInputOutpu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2133600" y="2895600"/>
            <a:ext cx="0" cy="16764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267200" y="2895600"/>
            <a:ext cx="0" cy="16764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800600" y="2133600"/>
            <a:ext cx="0" cy="16764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667000" y="2133600"/>
            <a:ext cx="0" cy="16764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Cube 12"/>
          <p:cNvSpPr/>
          <p:nvPr/>
        </p:nvSpPr>
        <p:spPr>
          <a:xfrm>
            <a:off x="1554051" y="3810000"/>
            <a:ext cx="533400" cy="533400"/>
          </a:xfrm>
          <a:prstGeom prst="cub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5486400" y="381000"/>
            <a:ext cx="3008313" cy="11620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52400" y="381000"/>
            <a:ext cx="5334000" cy="64633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নিচের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ঘটনাটি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লক্ষ্য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559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54209E-6 L -1.66667E-6 -0.13043 C -1.66667E-6 -0.18917 0.03681 -0.26087 0.06719 -0.26087 L 0.13438 -0.26087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9" y="-130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build="p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858" y="152400"/>
            <a:ext cx="8229600" cy="944562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ছবিতে</a:t>
            </a:r>
            <a:r>
              <a:rPr lang="en-US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কী</a:t>
            </a:r>
            <a:r>
              <a:rPr lang="en-US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দেখা</a:t>
            </a:r>
            <a:r>
              <a:rPr lang="en-US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যাচ্ছে</a:t>
            </a:r>
            <a:r>
              <a:rPr lang="en-US" dirty="0" smtClean="0">
                <a:latin typeface="NikoshBAN" panose="02000000000000000000" pitchFamily="2" charset="0"/>
                <a:cs typeface="NikoshBAN" panose="02000000000000000000" pitchFamily="2" charset="0"/>
              </a:rPr>
              <a:t> ?</a:t>
            </a:r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40" y="1219200"/>
            <a:ext cx="8153400" cy="2971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9840" y="4153667"/>
            <a:ext cx="8001000" cy="58477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১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নং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চিত্রে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একটি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স্প্রিং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স্বাভাবিক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অবস্থায়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আছে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3445" y="4691329"/>
            <a:ext cx="8001000" cy="101566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NikoshBAN" panose="02000000000000000000" pitchFamily="2" charset="0"/>
                <a:cs typeface="NikoshBAN" panose="02000000000000000000" pitchFamily="2" charset="0"/>
              </a:rPr>
              <a:t>২ </a:t>
            </a:r>
            <a:r>
              <a:rPr lang="en-US" sz="2800" dirty="0" err="1">
                <a:latin typeface="NikoshBAN" panose="02000000000000000000" pitchFamily="2" charset="0"/>
                <a:cs typeface="NikoshBAN" panose="02000000000000000000" pitchFamily="2" charset="0"/>
              </a:rPr>
              <a:t>নং</a:t>
            </a:r>
            <a:r>
              <a:rPr lang="en-US" sz="28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cs typeface="NikoshBAN" panose="02000000000000000000" pitchFamily="2" charset="0"/>
              </a:rPr>
              <a:t>চিত্রে</a:t>
            </a:r>
            <a:r>
              <a:rPr lang="en-US" sz="28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cs typeface="NikoshBAN" panose="02000000000000000000" pitchFamily="2" charset="0"/>
              </a:rPr>
              <a:t>বল</a:t>
            </a:r>
            <a:r>
              <a:rPr lang="en-US" sz="28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cs typeface="NikoshBAN" panose="02000000000000000000" pitchFamily="2" charset="0"/>
              </a:rPr>
              <a:t>প্রয়োগ</a:t>
            </a:r>
            <a:r>
              <a:rPr lang="en-US" sz="28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cs typeface="NikoshBAN" panose="02000000000000000000" pitchFamily="2" charset="0"/>
              </a:rPr>
              <a:t>করে</a:t>
            </a:r>
            <a:r>
              <a:rPr lang="en-US" sz="28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cs typeface="NikoshBAN" panose="02000000000000000000" pitchFamily="2" charset="0"/>
              </a:rPr>
              <a:t>স্প্রিংটিকে</a:t>
            </a:r>
            <a:r>
              <a:rPr lang="en-US" sz="28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cs typeface="NikoshBAN" panose="02000000000000000000" pitchFamily="2" charset="0"/>
              </a:rPr>
              <a:t>সংকুচিত</a:t>
            </a:r>
            <a:r>
              <a:rPr lang="en-US" sz="28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cs typeface="NikoshBAN" panose="02000000000000000000" pitchFamily="2" charset="0"/>
              </a:rPr>
              <a:t>করা</a:t>
            </a:r>
            <a:r>
              <a:rPr lang="en-US" sz="28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cs typeface="NikoshBAN" panose="02000000000000000000" pitchFamily="2" charset="0"/>
              </a:rPr>
              <a:t>হলো</a:t>
            </a:r>
            <a:r>
              <a:rPr lang="en-US" sz="2800" dirty="0"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অর্থা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ৎ</a:t>
            </a:r>
            <a:r>
              <a:rPr lang="en-US" sz="28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cs typeface="NikoshBAN" panose="02000000000000000000" pitchFamily="2" charset="0"/>
              </a:rPr>
              <a:t>স্প্রিং</a:t>
            </a:r>
            <a:r>
              <a:rPr lang="en-US" sz="28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cs typeface="NikoshBAN" panose="02000000000000000000" pitchFamily="2" charset="0"/>
              </a:rPr>
              <a:t>টি</a:t>
            </a:r>
            <a:r>
              <a:rPr lang="en-US" sz="28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cs typeface="NikoshBAN" panose="02000000000000000000" pitchFamily="2" charset="0"/>
              </a:rPr>
              <a:t>নতুন</a:t>
            </a:r>
            <a:r>
              <a:rPr lang="en-US" sz="28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cs typeface="NikoshBAN" panose="02000000000000000000" pitchFamily="2" charset="0"/>
              </a:rPr>
              <a:t>অবস্থানে</a:t>
            </a:r>
            <a:r>
              <a:rPr lang="en-US" sz="28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cs typeface="NikoshBAN" panose="02000000000000000000" pitchFamily="2" charset="0"/>
              </a:rPr>
              <a:t>অসলো</a:t>
            </a:r>
            <a:r>
              <a:rPr lang="en-US" sz="2800" dirty="0"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9158" y="5659879"/>
            <a:ext cx="8001000" cy="95410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NikoshBAN" panose="02000000000000000000" pitchFamily="2" charset="0"/>
                <a:cs typeface="NikoshBAN" panose="02000000000000000000" pitchFamily="2" charset="0"/>
              </a:rPr>
              <a:t>৩ </a:t>
            </a:r>
            <a:r>
              <a:rPr lang="en-US" sz="2800" dirty="0" err="1">
                <a:latin typeface="NikoshBAN" panose="02000000000000000000" pitchFamily="2" charset="0"/>
                <a:cs typeface="NikoshBAN" panose="02000000000000000000" pitchFamily="2" charset="0"/>
              </a:rPr>
              <a:t>নং</a:t>
            </a:r>
            <a:r>
              <a:rPr lang="en-US" sz="28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চিত্রে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বলের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বিপরীত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দিকে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cs typeface="NikoshBAN" panose="02000000000000000000" pitchFamily="2" charset="0"/>
              </a:rPr>
              <a:t>একটি</a:t>
            </a:r>
            <a:r>
              <a:rPr lang="en-US" sz="28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cs typeface="NikoshBAN" panose="02000000000000000000" pitchFamily="2" charset="0"/>
              </a:rPr>
              <a:t>সরণ</a:t>
            </a:r>
            <a:r>
              <a:rPr lang="en-US" sz="28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cs typeface="NikoshBAN" panose="02000000000000000000" pitchFamily="2" charset="0"/>
              </a:rPr>
              <a:t>পাওয়া</a:t>
            </a:r>
            <a:r>
              <a:rPr lang="en-US" sz="2800" dirty="0"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r>
              <a:rPr lang="en-US" sz="2800" dirty="0" err="1">
                <a:latin typeface="NikoshBAN" panose="02000000000000000000" pitchFamily="2" charset="0"/>
                <a:cs typeface="NikoshBAN" panose="02000000000000000000" pitchFamily="2" charset="0"/>
              </a:rPr>
              <a:t>গেল</a:t>
            </a:r>
            <a:r>
              <a:rPr lang="en-US" sz="2800" dirty="0"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r>
              <a:rPr lang="en-US" sz="2800" dirty="0" err="1">
                <a:latin typeface="NikoshBAN" panose="02000000000000000000" pitchFamily="2" charset="0"/>
                <a:cs typeface="NikoshBAN" panose="02000000000000000000" pitchFamily="2" charset="0"/>
              </a:rPr>
              <a:t>এর</a:t>
            </a:r>
            <a:r>
              <a:rPr lang="en-US" sz="28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cs typeface="NikoshBAN" panose="02000000000000000000" pitchFamily="2" charset="0"/>
              </a:rPr>
              <a:t>জন্য</a:t>
            </a:r>
            <a:r>
              <a:rPr lang="en-US" sz="2800" dirty="0">
                <a:latin typeface="NikoshBAN" panose="02000000000000000000" pitchFamily="2" charset="0"/>
                <a:cs typeface="NikoshBAN" panose="02000000000000000000" pitchFamily="2" charset="0"/>
              </a:rPr>
              <a:t> ২ </a:t>
            </a:r>
            <a:r>
              <a:rPr lang="en-US" sz="2800" dirty="0" err="1">
                <a:latin typeface="NikoshBAN" panose="02000000000000000000" pitchFamily="2" charset="0"/>
                <a:cs typeface="NikoshBAN" panose="02000000000000000000" pitchFamily="2" charset="0"/>
              </a:rPr>
              <a:t>নং</a:t>
            </a:r>
            <a:r>
              <a:rPr lang="en-US" sz="28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cs typeface="NikoshBAN" panose="02000000000000000000" pitchFamily="2" charset="0"/>
              </a:rPr>
              <a:t>চিত্রের</a:t>
            </a:r>
            <a:r>
              <a:rPr lang="en-US" sz="28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cs typeface="NikoshBAN" panose="02000000000000000000" pitchFamily="2" charset="0"/>
              </a:rPr>
              <a:t>সংকোচন</a:t>
            </a:r>
            <a:r>
              <a:rPr lang="en-US" sz="28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cs typeface="NikoshBAN" panose="02000000000000000000" pitchFamily="2" charset="0"/>
              </a:rPr>
              <a:t>দায়ী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5066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4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7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একক</a:t>
            </a:r>
            <a:r>
              <a:rPr lang="en-US" sz="7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7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কাজ</a:t>
            </a:r>
            <a:endParaRPr lang="en-US" sz="7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05800" cy="502920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buNone/>
            </a:pPr>
            <a:r>
              <a:rPr lang="en-US" dirty="0" smtClean="0"/>
              <a:t> </a:t>
            </a:r>
            <a:endParaRPr lang="en-US" sz="5400" dirty="0"/>
          </a:p>
        </p:txBody>
      </p:sp>
      <p:sp>
        <p:nvSpPr>
          <p:cNvPr id="4" name="Rectangle 3"/>
          <p:cNvSpPr/>
          <p:nvPr/>
        </p:nvSpPr>
        <p:spPr>
          <a:xfrm>
            <a:off x="632554" y="1676400"/>
            <a:ext cx="8001000" cy="120032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 err="1">
                <a:latin typeface="NikoshBAN" panose="02000000000000000000" pitchFamily="2" charset="0"/>
                <a:cs typeface="NikoshBAN" panose="02000000000000000000" pitchFamily="2" charset="0"/>
              </a:rPr>
              <a:t>স্প্রিং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atin typeface="NikoshBAN" panose="02000000000000000000" pitchFamily="2" charset="0"/>
                <a:cs typeface="NikoshBAN" panose="02000000000000000000" pitchFamily="2" charset="0"/>
              </a:rPr>
              <a:t>এর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atin typeface="NikoshBAN" panose="02000000000000000000" pitchFamily="2" charset="0"/>
                <a:cs typeface="NikoshBAN" panose="02000000000000000000" pitchFamily="2" charset="0"/>
              </a:rPr>
              <a:t>সংকোচন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atin typeface="NikoshBAN" panose="02000000000000000000" pitchFamily="2" charset="0"/>
                <a:cs typeface="NikoshBAN" panose="02000000000000000000" pitchFamily="2" charset="0"/>
              </a:rPr>
              <a:t>প্রসারনকে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atin typeface="NikoshBAN" panose="02000000000000000000" pitchFamily="2" charset="0"/>
                <a:cs typeface="NikoshBAN" panose="02000000000000000000" pitchFamily="2" charset="0"/>
              </a:rPr>
              <a:t>আমরা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atin typeface="NikoshBAN" panose="02000000000000000000" pitchFamily="2" charset="0"/>
                <a:cs typeface="NikoshBAN" panose="02000000000000000000" pitchFamily="2" charset="0"/>
              </a:rPr>
              <a:t>কি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atin typeface="NikoshBAN" panose="02000000000000000000" pitchFamily="2" charset="0"/>
                <a:cs typeface="NikoshBAN" panose="02000000000000000000" pitchFamily="2" charset="0"/>
              </a:rPr>
              <a:t>কোন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atin typeface="NikoshBAN" panose="02000000000000000000" pitchFamily="2" charset="0"/>
                <a:cs typeface="NikoshBAN" panose="02000000000000000000" pitchFamily="2" charset="0"/>
              </a:rPr>
              <a:t>কাজে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atin typeface="NikoshBAN" panose="02000000000000000000" pitchFamily="2" charset="0"/>
                <a:cs typeface="NikoshBAN" panose="02000000000000000000" pitchFamily="2" charset="0"/>
              </a:rPr>
              <a:t>লাগাতে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atin typeface="NikoshBAN" panose="02000000000000000000" pitchFamily="2" charset="0"/>
                <a:cs typeface="NikoshBAN" panose="02000000000000000000" pitchFamily="2" charset="0"/>
              </a:rPr>
              <a:t>পারি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?</a:t>
            </a:r>
          </a:p>
        </p:txBody>
      </p:sp>
      <p:sp>
        <p:nvSpPr>
          <p:cNvPr id="6" name="Rectangle 5"/>
          <p:cNvSpPr/>
          <p:nvPr/>
        </p:nvSpPr>
        <p:spPr>
          <a:xfrm>
            <a:off x="582062" y="4493531"/>
            <a:ext cx="8001000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উদাহরণ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দাও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4488" y="3200400"/>
            <a:ext cx="8001000" cy="107721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স্প্রিং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এর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সংকোচন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ও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প্রসারণ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ব্যবহার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করে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আমরা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বিভিন্ন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যান্ত্রিক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সুবিধা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পেতে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পারি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2062" y="5430053"/>
            <a:ext cx="8012934" cy="95410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ঝাকুনির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হাত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রক্ষা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পাওয়ার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জন্য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আমরা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বাস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ট্রাকে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প্লেট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স্প্রিঙ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রেলগাড়িতে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পেচানো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স্প্রিং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ব্যবহার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করি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248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  <p:bldP spid="5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নিচের</a:t>
            </a:r>
            <a:r>
              <a:rPr lang="en-US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ভিডিওটি</a:t>
            </a:r>
            <a:r>
              <a:rPr lang="en-US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দেখ</a:t>
            </a:r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4" name="WP_20161012_13_53_41_Pro.mp4">
            <a:hlinkClick r:id="" action="ppaction://media"/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990600"/>
            <a:ext cx="8197850" cy="4525963"/>
          </a:xfrm>
        </p:spPr>
      </p:pic>
      <p:graphicFrame>
        <p:nvGraphicFramePr>
          <p:cNvPr id="3" name="Object 2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2654290"/>
              </p:ext>
            </p:extLst>
          </p:nvPr>
        </p:nvGraphicFramePr>
        <p:xfrm>
          <a:off x="457200" y="3225006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9" name="Packager Shell Object" showAsIcon="1" r:id="rId6" imgW="914400" imgH="771480" progId="Package">
                  <p:embed/>
                </p:oleObj>
              </mc:Choice>
              <mc:Fallback>
                <p:oleObj name="Packager Shell Object" showAsIcon="1" r:id="rId6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57200" y="3225006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12964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916</TotalTime>
  <Words>455</Words>
  <Application>Microsoft Office PowerPoint</Application>
  <PresentationFormat>On-screen Show (4:3)</PresentationFormat>
  <Paragraphs>106</Paragraphs>
  <Slides>17</Slides>
  <Notes>0</Notes>
  <HiddenSlides>0</HiddenSlides>
  <MMClips>2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Calibri</vt:lpstr>
      <vt:lpstr>Cambria Math</vt:lpstr>
      <vt:lpstr>NikoshBAN</vt:lpstr>
      <vt:lpstr>Wingdings</vt:lpstr>
      <vt:lpstr>Office Theme</vt:lpstr>
      <vt:lpstr>Packager Shell Object</vt:lpstr>
      <vt:lpstr>Equation</vt:lpstr>
      <vt:lpstr>PowerPoint Presentation</vt:lpstr>
      <vt:lpstr>পরিচিতি</vt:lpstr>
      <vt:lpstr>নিচের ভিডিওটি লক্ষ্য কর</vt:lpstr>
      <vt:lpstr>আজকের পাঠ</vt:lpstr>
      <vt:lpstr> </vt:lpstr>
      <vt:lpstr>কী দেখলে?</vt:lpstr>
      <vt:lpstr>ছবিতে কী দেখা যাচ্ছে ?</vt:lpstr>
      <vt:lpstr>একক কাজ</vt:lpstr>
      <vt:lpstr>নিচের ভিডিওটি দেখ</vt:lpstr>
      <vt:lpstr>    স্প্রিং নিক্তির স্প্রিং টি প্রসারিত হলো যে বলের কারণে তা হলো F=mg। কি পরিমাণ প্রসারণ ঘটবে তা নির্ভর করে স্প্রিং ধ্রুবক k এর উপর। যেখানে k=F/x , x হলো স্প্রিং এর সম্প্রসারন। এবং স্প্রিং দ্বারা সম্পাদিত কাজ হবে W=1/2 kx^2=1/2 mgx  এই সম্পাদিত কাজই  স্প্রিং এর বিভব শক্তি। </vt:lpstr>
      <vt:lpstr>PowerPoint Presentation</vt:lpstr>
      <vt:lpstr>স্প্রিং ধ্রুবকের মান জানা না থাকলে কি একটি স্প্রিং এর বিভব শক্তি নির্ণয় করা সম্ভব?</vt:lpstr>
      <vt:lpstr>পাঠের সারাংশ বিভব শক্তি স্প্রিং এর বিভব শক্তির রাশিমালা</vt:lpstr>
      <vt:lpstr>PowerPoint Presentation</vt:lpstr>
      <vt:lpstr>বাড়ির কাজ</vt:lpstr>
      <vt:lpstr>সহায়ক বই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VBHSC</dc:creator>
  <cp:lastModifiedBy>Muzahidul Amin Sohel</cp:lastModifiedBy>
  <cp:revision>90</cp:revision>
  <dcterms:created xsi:type="dcterms:W3CDTF">2006-08-16T00:00:00Z</dcterms:created>
  <dcterms:modified xsi:type="dcterms:W3CDTF">2017-10-24T17:44:09Z</dcterms:modified>
</cp:coreProperties>
</file>